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4" r:id="rId5"/>
    <p:sldMasterId id="2147483667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y="9752000" cx="13003200"/>
  <p:notesSz cx="6858000" cy="9144000"/>
  <p:embeddedFontLst>
    <p:embeddedFont>
      <p:font typeface="Merriweather Sans"/>
      <p:regular r:id="rId58"/>
      <p:bold r:id="rId59"/>
      <p:italic r:id="rId60"/>
      <p:boldItalic r:id="rId61"/>
    </p:embeddedFont>
    <p:embeddedFont>
      <p:font typeface="Arial Narrow"/>
      <p:bold r:id="rId62"/>
      <p:boldItalic r:id="rId63"/>
    </p:embeddedFont>
    <p:embeddedFont>
      <p:font typeface="Source Code Pro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  <p:embeddedFont>
      <p:font typeface="Oswald"/>
      <p:regular r:id="rId72"/>
      <p:bold r:id="rId73"/>
    </p:embeddedFont>
    <p:embeddedFont>
      <p:font typeface="Gill Sans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24">
          <p15:clr>
            <a:srgbClr val="000000"/>
          </p15:clr>
        </p15:guide>
        <p15:guide id="2" pos="4032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:go="http://customooxmlschemas.google.com/" r:id="rId76" roundtripDataSignature="AMtx7mjWguhZyk0V9F/ANTNe/ysHSqo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24" orient="horz"/>
        <p:guide pos="403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Oswald-bold.fntdata"/><Relationship Id="rId72" Type="http://schemas.openxmlformats.org/officeDocument/2006/relationships/font" Target="fonts/Oswald-regular.fntdata"/><Relationship Id="rId31" Type="http://schemas.openxmlformats.org/officeDocument/2006/relationships/slide" Target="slides/slide23.xml"/><Relationship Id="rId75" Type="http://schemas.openxmlformats.org/officeDocument/2006/relationships/font" Target="fonts/GillSans-bold.fntdata"/><Relationship Id="rId30" Type="http://schemas.openxmlformats.org/officeDocument/2006/relationships/slide" Target="slides/slide22.xml"/><Relationship Id="rId74" Type="http://schemas.openxmlformats.org/officeDocument/2006/relationships/font" Target="fonts/GillSans-regular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76" Type="http://customschemas.google.com/relationships/presentationmetadata" Target="meta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ArialNarrow-bold.fntdata"/><Relationship Id="rId61" Type="http://schemas.openxmlformats.org/officeDocument/2006/relationships/font" Target="fonts/MerriweatherSans-boldItalic.fntdata"/><Relationship Id="rId20" Type="http://schemas.openxmlformats.org/officeDocument/2006/relationships/slide" Target="slides/slide12.xml"/><Relationship Id="rId64" Type="http://schemas.openxmlformats.org/officeDocument/2006/relationships/font" Target="fonts/SourceCodePro-regular.fntdata"/><Relationship Id="rId63" Type="http://schemas.openxmlformats.org/officeDocument/2006/relationships/font" Target="fonts/ArialNarrow-boldItalic.fntdata"/><Relationship Id="rId22" Type="http://schemas.openxmlformats.org/officeDocument/2006/relationships/slide" Target="slides/slide14.xml"/><Relationship Id="rId66" Type="http://schemas.openxmlformats.org/officeDocument/2006/relationships/font" Target="fonts/SourceCodePro-italic.fntdata"/><Relationship Id="rId21" Type="http://schemas.openxmlformats.org/officeDocument/2006/relationships/slide" Target="slides/slide13.xml"/><Relationship Id="rId65" Type="http://schemas.openxmlformats.org/officeDocument/2006/relationships/font" Target="fonts/SourceCodePro-bold.fntdata"/><Relationship Id="rId24" Type="http://schemas.openxmlformats.org/officeDocument/2006/relationships/slide" Target="slides/slide16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5.xml"/><Relationship Id="rId67" Type="http://schemas.openxmlformats.org/officeDocument/2006/relationships/font" Target="fonts/SourceCodePro-boldItalic.fntdata"/><Relationship Id="rId60" Type="http://schemas.openxmlformats.org/officeDocument/2006/relationships/font" Target="fonts/MerriweatherSans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font" Target="fonts/MerriweatherSans-bold.fntdata"/><Relationship Id="rId14" Type="http://schemas.openxmlformats.org/officeDocument/2006/relationships/slide" Target="slides/slide6.xml"/><Relationship Id="rId58" Type="http://schemas.openxmlformats.org/officeDocument/2006/relationships/font" Target="fonts/MerriweatherSans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9b0b467a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3" name="Google Shape;203;ga9b0b46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9b0b467ac_0_9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ga9b0b467ac_0_9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8d96a86e62_0_7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18d96a86e62_0_79:notes"/>
          <p:cNvSpPr/>
          <p:nvPr>
            <p:ph idx="2" type="sldImg"/>
          </p:nvPr>
        </p:nvSpPr>
        <p:spPr>
          <a:xfrm>
            <a:off x="533383" y="764280"/>
            <a:ext cx="67050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202159ffa_0_100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202159ffa_0_100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d96a86e62_0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3" name="Google Shape;303;g18d96a86e62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24df49e98_0_42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24df49e98_0_42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24df49e98_0_48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a24df49e98_0_48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24df49e98_0_54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a24df49e98_0_54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24df49e98_0_60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24df49e98_0_60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24df49e98_0_66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a24df49e98_0_66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8d96a86e62_0_0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g18d96a86e62_0_0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1efd1c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a1efd1c3d7_0_0:notes"/>
          <p:cNvSpPr/>
          <p:nvPr>
            <p:ph idx="2" type="sldImg"/>
          </p:nvPr>
        </p:nvSpPr>
        <p:spPr>
          <a:xfrm>
            <a:off x="114290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9b0b467ac_0_37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ga9b0b467ac_0_37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9b0b467ac_0_29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ga9b0b467ac_0_29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260a3c250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5" name="Google Shape;365;g3a260a3c2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24df49e98_0_78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a24df49e98_0_78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24df49e98_0_30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a24df49e98_0_30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a24df49e98_0_24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a24df49e98_0_24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24df49e98_0_0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24df49e98_0_0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24df49e98_0_10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a24df49e98_0_10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408ca2e30_0_1477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g31408ca2e30_0_1477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408ca2e30_0_1482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g31408ca2e30_0_1482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24df49e98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2" name="Google Shape;222;g3a24df49e9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24df49e98_0_85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a24df49e98_0_85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260a3c25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9" name="Google Shape;439;g3a260a3c2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24df49e98_0_101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a24df49e98_0_101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a24df49e98_0_107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a24df49e98_0_107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24df49e98_0_114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24df49e98_0_114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a24df49e98_0_120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a24df49e98_0_120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a24df49e98_0_130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a24df49e98_0_130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260a3c250_0_11:notes"/>
          <p:cNvSpPr/>
          <p:nvPr>
            <p:ph idx="2" type="sldImg"/>
          </p:nvPr>
        </p:nvSpPr>
        <p:spPr>
          <a:xfrm>
            <a:off x="1143000" y="685800"/>
            <a:ext cx="45705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a260a3c250_0_11:notes"/>
          <p:cNvSpPr txBox="1"/>
          <p:nvPr>
            <p:ph idx="1" type="body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408ca2e30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6" name="Google Shape;496;g31408ca2e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8d96a86e62_0_25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18d96a86e62_0_256:notes"/>
          <p:cNvSpPr/>
          <p:nvPr>
            <p:ph idx="2" type="sldImg"/>
          </p:nvPr>
        </p:nvSpPr>
        <p:spPr>
          <a:xfrm>
            <a:off x="533383" y="764280"/>
            <a:ext cx="67050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24df49e98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8" name="Google Shape;228;g3a24df49e9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408ca2e30_0_1233:notes"/>
          <p:cNvSpPr/>
          <p:nvPr>
            <p:ph idx="2" type="sldImg"/>
          </p:nvPr>
        </p:nvSpPr>
        <p:spPr>
          <a:xfrm>
            <a:off x="114320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Google Shape;511;g31408ca2e30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408ca2e30_0_61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31408ca2e30_0_616:notes"/>
          <p:cNvSpPr/>
          <p:nvPr>
            <p:ph idx="2" type="sldImg"/>
          </p:nvPr>
        </p:nvSpPr>
        <p:spPr>
          <a:xfrm>
            <a:off x="1371781" y="1143000"/>
            <a:ext cx="41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408ca2e30_0_1297:notes"/>
          <p:cNvSpPr/>
          <p:nvPr>
            <p:ph idx="2" type="sldImg"/>
          </p:nvPr>
        </p:nvSpPr>
        <p:spPr>
          <a:xfrm>
            <a:off x="114320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g31408ca2e30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408ca2e30_0_1322:notes"/>
          <p:cNvSpPr/>
          <p:nvPr>
            <p:ph idx="2" type="sldImg"/>
          </p:nvPr>
        </p:nvSpPr>
        <p:spPr>
          <a:xfrm>
            <a:off x="114320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g31408ca2e30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1408ca2e30_0_1330:notes"/>
          <p:cNvSpPr/>
          <p:nvPr>
            <p:ph idx="2" type="sldImg"/>
          </p:nvPr>
        </p:nvSpPr>
        <p:spPr>
          <a:xfrm>
            <a:off x="114320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g31408ca2e30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408ca2e30_0_1344:notes"/>
          <p:cNvSpPr/>
          <p:nvPr>
            <p:ph idx="2" type="sldImg"/>
          </p:nvPr>
        </p:nvSpPr>
        <p:spPr>
          <a:xfrm>
            <a:off x="114320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g31408ca2e30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408ca2e30_0_1355:notes"/>
          <p:cNvSpPr/>
          <p:nvPr>
            <p:ph idx="2" type="sldImg"/>
          </p:nvPr>
        </p:nvSpPr>
        <p:spPr>
          <a:xfrm>
            <a:off x="114320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g31408ca2e30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408ca2e30_0_142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31408ca2e30_0_1422:notes"/>
          <p:cNvSpPr/>
          <p:nvPr>
            <p:ph idx="2" type="sldImg"/>
          </p:nvPr>
        </p:nvSpPr>
        <p:spPr>
          <a:xfrm>
            <a:off x="1371781" y="1143000"/>
            <a:ext cx="41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1408ca2e30_0_143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g31408ca2e30_0_1431:notes"/>
          <p:cNvSpPr/>
          <p:nvPr>
            <p:ph idx="2" type="sldImg"/>
          </p:nvPr>
        </p:nvSpPr>
        <p:spPr>
          <a:xfrm>
            <a:off x="1371781" y="1143000"/>
            <a:ext cx="41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a24df49e98_0_13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g3a24df49e98_0_137:notes"/>
          <p:cNvSpPr/>
          <p:nvPr>
            <p:ph idx="2" type="sldImg"/>
          </p:nvPr>
        </p:nvSpPr>
        <p:spPr>
          <a:xfrm>
            <a:off x="533383" y="764280"/>
            <a:ext cx="67050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24df49e98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6" name="Google Shape;236;g3a24df49e9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24df49e98_0_3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4" name="Google Shape;244;g3a24df49e9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d96a86e62_0_3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2" name="Google Shape;252;g18d96a86e62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d96a86e62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9" name="Google Shape;259;g18d96a86e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 Sans"/>
              <a:buNone/>
            </a:pPr>
            <a:r>
              <a:rPr lang="en-US" sz="1600">
                <a:latin typeface="Merriweather Sans"/>
                <a:ea typeface="Merriweather Sans"/>
                <a:cs typeface="Merriweather Sans"/>
                <a:sym typeface="Merriweather Sans"/>
              </a:rPr>
              <a:t>vary in the way they incorporate new information &amp; communication tools:photo- &amp; video-sharingbuilt-in blogging &amp; instant messagingmobile-specific SNSs (e.g., Dodgeball) or support limited mobile interactions (e.g., Facebook, MySpace, and Cyworld)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a202159ffa_0_3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3a202159ffa_0_31:notes"/>
          <p:cNvSpPr/>
          <p:nvPr>
            <p:ph idx="2" type="sldImg"/>
          </p:nvPr>
        </p:nvSpPr>
        <p:spPr>
          <a:xfrm>
            <a:off x="533383" y="764280"/>
            <a:ext cx="67050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50750" lIns="50750" spcFirstLastPara="1" rIns="50750" wrap="square" tIns="50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6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6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6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6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408ca2e30_0_1266"/>
          <p:cNvSpPr txBox="1"/>
          <p:nvPr>
            <p:ph type="title"/>
          </p:nvPr>
        </p:nvSpPr>
        <p:spPr>
          <a:xfrm>
            <a:off x="443252" y="706254"/>
            <a:ext cx="121167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450" lIns="144450" spcFirstLastPara="1" rIns="144450" wrap="square" tIns="144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1" name="Google Shape;61;g31408ca2e30_0_1266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g31408ca2e30_0_1269"/>
          <p:cNvCxnSpPr/>
          <p:nvPr/>
        </p:nvCxnSpPr>
        <p:spPr>
          <a:xfrm>
            <a:off x="595376" y="2763943"/>
            <a:ext cx="87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4" name="Google Shape;64;g31408ca2e30_0_1269"/>
          <p:cNvSpPr txBox="1"/>
          <p:nvPr>
            <p:ph type="title"/>
          </p:nvPr>
        </p:nvSpPr>
        <p:spPr>
          <a:xfrm>
            <a:off x="443252" y="1197883"/>
            <a:ext cx="3993000" cy="14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450" lIns="144450" spcFirstLastPara="1" rIns="144450" wrap="square" tIns="144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65" name="Google Shape;65;g31408ca2e30_0_1269"/>
          <p:cNvSpPr txBox="1"/>
          <p:nvPr>
            <p:ph idx="1" type="body"/>
          </p:nvPr>
        </p:nvSpPr>
        <p:spPr>
          <a:xfrm>
            <a:off x="443252" y="3068091"/>
            <a:ext cx="3993000" cy="5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66" name="Google Shape;66;g31408ca2e30_0_1269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408ca2e30_0_1274"/>
          <p:cNvSpPr txBox="1"/>
          <p:nvPr>
            <p:ph type="title"/>
          </p:nvPr>
        </p:nvSpPr>
        <p:spPr>
          <a:xfrm>
            <a:off x="697159" y="1002787"/>
            <a:ext cx="8074500" cy="77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g31408ca2e30_0_1274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408ca2e30_0_1277"/>
          <p:cNvSpPr/>
          <p:nvPr/>
        </p:nvSpPr>
        <p:spPr>
          <a:xfrm>
            <a:off x="6501600" y="332"/>
            <a:ext cx="6501600" cy="97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4450" lIns="144450" spcFirstLastPara="1" rIns="144450" wrap="square" tIns="1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g31408ca2e30_0_1277"/>
          <p:cNvCxnSpPr/>
          <p:nvPr/>
        </p:nvCxnSpPr>
        <p:spPr>
          <a:xfrm>
            <a:off x="7152435" y="8523402"/>
            <a:ext cx="820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3" name="Google Shape;73;g31408ca2e30_0_1277"/>
          <p:cNvSpPr txBox="1"/>
          <p:nvPr>
            <p:ph type="title"/>
          </p:nvPr>
        </p:nvSpPr>
        <p:spPr>
          <a:xfrm>
            <a:off x="377554" y="2045294"/>
            <a:ext cx="57525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450" lIns="144450" spcFirstLastPara="1" rIns="144450" wrap="square" tIns="144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g31408ca2e30_0_1277"/>
          <p:cNvSpPr txBox="1"/>
          <p:nvPr>
            <p:ph idx="1" type="subTitle"/>
          </p:nvPr>
        </p:nvSpPr>
        <p:spPr>
          <a:xfrm>
            <a:off x="377554" y="5538933"/>
            <a:ext cx="57525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g31408ca2e30_0_1277"/>
          <p:cNvSpPr txBox="1"/>
          <p:nvPr>
            <p:ph idx="2" type="body"/>
          </p:nvPr>
        </p:nvSpPr>
        <p:spPr>
          <a:xfrm>
            <a:off x="7024202" y="1373072"/>
            <a:ext cx="5456400" cy="7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76" name="Google Shape;76;g31408ca2e30_0_1277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408ca2e30_0_1284"/>
          <p:cNvSpPr txBox="1"/>
          <p:nvPr>
            <p:ph idx="1" type="body"/>
          </p:nvPr>
        </p:nvSpPr>
        <p:spPr>
          <a:xfrm>
            <a:off x="443252" y="8021108"/>
            <a:ext cx="85305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Oswald"/>
              <a:buNone/>
              <a:defRPr sz="33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79" name="Google Shape;79;g31408ca2e30_0_1284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g31408ca2e30_0_1287"/>
          <p:cNvCxnSpPr/>
          <p:nvPr/>
        </p:nvCxnSpPr>
        <p:spPr>
          <a:xfrm>
            <a:off x="587697" y="5665725"/>
            <a:ext cx="129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2" name="Google Shape;82;g31408ca2e30_0_1287"/>
          <p:cNvSpPr txBox="1"/>
          <p:nvPr>
            <p:ph hasCustomPrompt="1" type="title"/>
          </p:nvPr>
        </p:nvSpPr>
        <p:spPr>
          <a:xfrm>
            <a:off x="443252" y="2097197"/>
            <a:ext cx="12116700" cy="37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450" lIns="144450" spcFirstLastPara="1" rIns="144450" wrap="square" tIns="144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9pPr>
          </a:lstStyle>
          <a:p>
            <a:r>
              <a:t>xx%</a:t>
            </a:r>
          </a:p>
        </p:txBody>
      </p:sp>
      <p:sp>
        <p:nvSpPr>
          <p:cNvPr id="83" name="Google Shape;83;g31408ca2e30_0_1287"/>
          <p:cNvSpPr txBox="1"/>
          <p:nvPr>
            <p:ph idx="1" type="body"/>
          </p:nvPr>
        </p:nvSpPr>
        <p:spPr>
          <a:xfrm>
            <a:off x="443252" y="5976572"/>
            <a:ext cx="121167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84" name="Google Shape;84;g31408ca2e30_0_1287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408ca2e30_0_1292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408ca2e30_0_1294"/>
          <p:cNvSpPr txBox="1"/>
          <p:nvPr>
            <p:ph type="title"/>
          </p:nvPr>
        </p:nvSpPr>
        <p:spPr>
          <a:xfrm>
            <a:off x="580178" y="1"/>
            <a:ext cx="124230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00" lIns="144450" spcFirstLastPara="1" rIns="144450" wrap="square" tIns="72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Font typeface="Helvetica Neue"/>
              <a:buNone/>
              <a:defRPr b="1" i="0" sz="6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89" name="Google Shape;89;g31408ca2e30_0_1294"/>
          <p:cNvSpPr txBox="1"/>
          <p:nvPr>
            <p:ph idx="1" type="body"/>
          </p:nvPr>
        </p:nvSpPr>
        <p:spPr>
          <a:xfrm>
            <a:off x="580180" y="1933441"/>
            <a:ext cx="12423000" cy="7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00" lIns="144450" spcFirstLastPara="1" rIns="144450" wrap="square" tIns="722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4064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4pPr>
            <a:lvl5pPr indent="-4064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»"/>
              <a:defRPr/>
            </a:lvl5pPr>
            <a:lvl6pPr indent="-4064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1408ca2e30_0_1000"/>
          <p:cNvPicPr preferRelativeResize="0"/>
          <p:nvPr/>
        </p:nvPicPr>
        <p:blipFill rotWithShape="1">
          <a:blip r:embed="rId2">
            <a:alphaModFix/>
          </a:blip>
          <a:srcRect b="0" l="0" r="61495" t="0"/>
          <a:stretch/>
        </p:blipFill>
        <p:spPr>
          <a:xfrm>
            <a:off x="11382518" y="8677224"/>
            <a:ext cx="1178645" cy="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1408ca2e30_0_1000"/>
          <p:cNvSpPr txBox="1"/>
          <p:nvPr>
            <p:ph type="title"/>
          </p:nvPr>
        </p:nvSpPr>
        <p:spPr>
          <a:xfrm>
            <a:off x="480785" y="641553"/>
            <a:ext cx="38964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99" name="Google Shape;99;g31408ca2e30_0_1000"/>
          <p:cNvSpPr txBox="1"/>
          <p:nvPr>
            <p:ph idx="1" type="body"/>
          </p:nvPr>
        </p:nvSpPr>
        <p:spPr>
          <a:xfrm>
            <a:off x="1797866" y="2397367"/>
            <a:ext cx="6988200" cy="60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00" name="Google Shape;100;g31408ca2e30_0_1000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01" name="Google Shape;101;g31408ca2e30_0_1000"/>
          <p:cNvSpPr txBox="1"/>
          <p:nvPr>
            <p:ph idx="12" type="sldNum"/>
          </p:nvPr>
        </p:nvSpPr>
        <p:spPr>
          <a:xfrm>
            <a:off x="480784" y="8472210"/>
            <a:ext cx="8364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180">
          <p15:clr>
            <a:srgbClr val="FBAE40"/>
          </p15:clr>
        </p15:guide>
        <p15:guide id="2" pos="3483">
          <p15:clr>
            <a:srgbClr val="FBAE40"/>
          </p15:clr>
        </p15:guide>
        <p15:guide id="3" pos="5535">
          <p15:clr>
            <a:srgbClr val="FBAE40"/>
          </p15:clr>
        </p15:guide>
        <p15:guide id="4" pos="5837">
          <p15:clr>
            <a:srgbClr val="FBAE40"/>
          </p15:clr>
        </p15:guide>
        <p15:guide id="5" pos="113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g31408ca2e30_0_1417"/>
          <p:cNvCxnSpPr/>
          <p:nvPr/>
        </p:nvCxnSpPr>
        <p:spPr>
          <a:xfrm>
            <a:off x="610343" y="2418475"/>
            <a:ext cx="87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04" name="Google Shape;104;g31408ca2e30_0_1417"/>
          <p:cNvSpPr txBox="1"/>
          <p:nvPr>
            <p:ph type="title"/>
          </p:nvPr>
        </p:nvSpPr>
        <p:spPr>
          <a:xfrm>
            <a:off x="443252" y="706254"/>
            <a:ext cx="12116700" cy="13908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05" name="Google Shape;105;g31408ca2e30_0_1417"/>
          <p:cNvSpPr txBox="1"/>
          <p:nvPr>
            <p:ph idx="1" type="body"/>
          </p:nvPr>
        </p:nvSpPr>
        <p:spPr>
          <a:xfrm>
            <a:off x="443252" y="2784870"/>
            <a:ext cx="12116700" cy="5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06" name="Google Shape;106;g31408ca2e30_0_1417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" name="Google Shape;17;p6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8" name="Google Shape;18;p6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faculty name">
  <p:cSld name="Cover with faculty nam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408ca2e30_0_989"/>
          <p:cNvSpPr/>
          <p:nvPr/>
        </p:nvSpPr>
        <p:spPr>
          <a:xfrm>
            <a:off x="0" y="7298"/>
            <a:ext cx="13003200" cy="303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4150" lIns="108325" spcFirstLastPara="1" rIns="108325" wrap="square" tIns="54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31408ca2e30_0_989"/>
          <p:cNvSpPr/>
          <p:nvPr/>
        </p:nvSpPr>
        <p:spPr>
          <a:xfrm>
            <a:off x="480786" y="2397367"/>
            <a:ext cx="12043500" cy="67134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54150" lIns="108325" spcFirstLastPara="1" rIns="108325" wrap="square" tIns="54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31408ca2e30_0_989"/>
          <p:cNvSpPr txBox="1"/>
          <p:nvPr>
            <p:ph idx="1" type="body"/>
          </p:nvPr>
        </p:nvSpPr>
        <p:spPr>
          <a:xfrm>
            <a:off x="959878" y="3038470"/>
            <a:ext cx="5541600" cy="54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 sz="3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</a:defRPr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pic>
        <p:nvPicPr>
          <p:cNvPr id="111" name="Google Shape;111;g31408ca2e30_0_9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9877" y="713609"/>
            <a:ext cx="2499638" cy="60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1408ca2e30_0_989"/>
          <p:cNvSpPr/>
          <p:nvPr>
            <p:ph idx="2" type="pic"/>
          </p:nvPr>
        </p:nvSpPr>
        <p:spPr>
          <a:xfrm>
            <a:off x="6742380" y="2397367"/>
            <a:ext cx="5781600" cy="67113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g31408ca2e30_0_989"/>
          <p:cNvSpPr txBox="1"/>
          <p:nvPr>
            <p:ph idx="3" type="body"/>
          </p:nvPr>
        </p:nvSpPr>
        <p:spPr>
          <a:xfrm>
            <a:off x="3649060" y="648224"/>
            <a:ext cx="3095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858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pic>
        <p:nvPicPr>
          <p:cNvPr id="114" name="Google Shape;114;g31408ca2e30_0_989"/>
          <p:cNvPicPr preferRelativeResize="0"/>
          <p:nvPr/>
        </p:nvPicPr>
        <p:blipFill rotWithShape="1">
          <a:blip r:embed="rId3">
            <a:alphaModFix/>
          </a:blip>
          <a:srcRect b="6024" l="-1187" r="95015" t="411"/>
          <a:stretch/>
        </p:blipFill>
        <p:spPr>
          <a:xfrm>
            <a:off x="3511863" y="653519"/>
            <a:ext cx="727930" cy="111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893">
          <p15:clr>
            <a:srgbClr val="FBAE40"/>
          </p15:clr>
        </p15:guide>
        <p15:guide id="2" pos="605">
          <p15:clr>
            <a:srgbClr val="FBAE40"/>
          </p15:clr>
        </p15:guide>
        <p15:guide id="3" orient="horz" pos="1914">
          <p15:clr>
            <a:srgbClr val="FBAE40"/>
          </p15:clr>
        </p15:guide>
        <p15:guide id="4" pos="4249">
          <p15:clr>
            <a:srgbClr val="FBAE40"/>
          </p15:clr>
        </p15:guide>
        <p15:guide id="5" pos="3946">
          <p15:clr>
            <a:srgbClr val="FBAE40"/>
          </p15:clr>
        </p15:guide>
        <p15:guide id="6" pos="7583">
          <p15:clr>
            <a:srgbClr val="FBAE40"/>
          </p15:clr>
        </p15:guide>
        <p15:guide id="7" pos="2462">
          <p15:clr>
            <a:srgbClr val="FBAE40"/>
          </p15:clr>
        </p15:guide>
        <p15:guide id="8" pos="22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/ quote">
  <p:cSld name="Chapter / quot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408ca2e30_0_997"/>
          <p:cNvSpPr/>
          <p:nvPr/>
        </p:nvSpPr>
        <p:spPr>
          <a:xfrm>
            <a:off x="0" y="-1"/>
            <a:ext cx="13108200" cy="97521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54150" lIns="108325" spcFirstLastPara="1" rIns="108325" wrap="square" tIns="54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31408ca2e30_0_997"/>
          <p:cNvSpPr txBox="1"/>
          <p:nvPr>
            <p:ph idx="1" type="body"/>
          </p:nvPr>
        </p:nvSpPr>
        <p:spPr>
          <a:xfrm>
            <a:off x="472201" y="629657"/>
            <a:ext cx="12058800" cy="8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8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n white">
  <p:cSld name="Table on whit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408ca2e30_0_1006"/>
          <p:cNvSpPr txBox="1"/>
          <p:nvPr>
            <p:ph type="title"/>
          </p:nvPr>
        </p:nvSpPr>
        <p:spPr>
          <a:xfrm>
            <a:off x="480785" y="641553"/>
            <a:ext cx="38964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0" name="Google Shape;120;g31408ca2e30_0_1006"/>
          <p:cNvSpPr/>
          <p:nvPr>
            <p:ph idx="2" type="tbl"/>
          </p:nvPr>
        </p:nvSpPr>
        <p:spPr>
          <a:xfrm>
            <a:off x="1610561" y="2397367"/>
            <a:ext cx="10918500" cy="60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150" lIns="108325" spcFirstLastPara="1" rIns="108325" wrap="square" tIns="54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1" name="Google Shape;121;g31408ca2e30_0_1006"/>
          <p:cNvPicPr preferRelativeResize="0"/>
          <p:nvPr/>
        </p:nvPicPr>
        <p:blipFill rotWithShape="1">
          <a:blip r:embed="rId2">
            <a:alphaModFix/>
          </a:blip>
          <a:srcRect b="0" l="0" r="61495" t="0"/>
          <a:stretch/>
        </p:blipFill>
        <p:spPr>
          <a:xfrm>
            <a:off x="11382518" y="8677224"/>
            <a:ext cx="1178645" cy="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1408ca2e30_0_1006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3" name="Google Shape;123;g31408ca2e30_0_1006"/>
          <p:cNvSpPr txBox="1"/>
          <p:nvPr>
            <p:ph idx="12" type="sldNum"/>
          </p:nvPr>
        </p:nvSpPr>
        <p:spPr>
          <a:xfrm>
            <a:off x="480784" y="8472210"/>
            <a:ext cx="8364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nsors/partners, VU logo only">
  <p:cSld name="Sponsors/partners, VU logo only">
    <p:bg>
      <p:bgPr>
        <a:solidFill>
          <a:srgbClr val="F2EFED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408ca2e30_0_1012"/>
          <p:cNvSpPr/>
          <p:nvPr/>
        </p:nvSpPr>
        <p:spPr>
          <a:xfrm>
            <a:off x="4233" y="0"/>
            <a:ext cx="13003200" cy="30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4150" lIns="108325" spcFirstLastPara="1" rIns="108325" wrap="square" tIns="54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31408ca2e30_0_1012"/>
          <p:cNvSpPr txBox="1"/>
          <p:nvPr>
            <p:ph idx="1" type="body"/>
          </p:nvPr>
        </p:nvSpPr>
        <p:spPr>
          <a:xfrm>
            <a:off x="480786" y="2390069"/>
            <a:ext cx="12050100" cy="3639000"/>
          </a:xfrm>
          <a:prstGeom prst="rect">
            <a:avLst/>
          </a:prstGeom>
          <a:blipFill rotWithShape="1">
            <a:blip r:embed="rId2">
              <a:alphaModFix/>
            </a:blip>
            <a:tile algn="bl" flip="none" tx="0" sx="99994" ty="0" sy="99994"/>
          </a:blipFill>
          <a:ln>
            <a:noFill/>
          </a:ln>
        </p:spPr>
        <p:txBody>
          <a:bodyPr anchorCtr="0" anchor="t" bIns="524675" lIns="524675" spcFirstLastPara="1" rIns="524675" wrap="square" tIns="5246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 b="0" i="0" sz="3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pic>
        <p:nvPicPr>
          <p:cNvPr id="127" name="Google Shape;127;g31408ca2e30_0_10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77" y="713609"/>
            <a:ext cx="2499638" cy="60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05">
          <p15:clr>
            <a:srgbClr val="FBAE40"/>
          </p15:clr>
        </p15:guide>
        <p15:guide id="2" orient="horz" pos="1914">
          <p15:clr>
            <a:srgbClr val="FBAE40"/>
          </p15:clr>
        </p15:guide>
        <p15:guide id="3" pos="4249">
          <p15:clr>
            <a:srgbClr val="FBAE40"/>
          </p15:clr>
        </p15:guide>
        <p15:guide id="4" pos="3946">
          <p15:clr>
            <a:srgbClr val="FBAE40"/>
          </p15:clr>
        </p15:guide>
        <p15:guide id="5" pos="7593">
          <p15:clr>
            <a:srgbClr val="FBAE40"/>
          </p15:clr>
        </p15:guide>
        <p15:guide id="6" pos="2427">
          <p15:clr>
            <a:srgbClr val="FBAE40"/>
          </p15:clr>
        </p15:guide>
        <p15:guide id="7" pos="2129">
          <p15:clr>
            <a:srgbClr val="FBAE40"/>
          </p15:clr>
        </p15:guide>
        <p15:guide id="8" pos="5770">
          <p15:clr>
            <a:srgbClr val="FBAE40"/>
          </p15:clr>
        </p15:guide>
        <p15:guide id="9" pos="606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408ca2e30_0_1016"/>
          <p:cNvSpPr/>
          <p:nvPr/>
        </p:nvSpPr>
        <p:spPr>
          <a:xfrm>
            <a:off x="0" y="7298"/>
            <a:ext cx="13003200" cy="303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4150" lIns="108325" spcFirstLastPara="1" rIns="108325" wrap="square" tIns="54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1408ca2e30_0_1016"/>
          <p:cNvSpPr/>
          <p:nvPr/>
        </p:nvSpPr>
        <p:spPr>
          <a:xfrm>
            <a:off x="480786" y="2397367"/>
            <a:ext cx="12043500" cy="67134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54150" lIns="108325" spcFirstLastPara="1" rIns="108325" wrap="square" tIns="54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31408ca2e30_0_1016"/>
          <p:cNvSpPr txBox="1"/>
          <p:nvPr>
            <p:ph idx="1" type="body"/>
          </p:nvPr>
        </p:nvSpPr>
        <p:spPr>
          <a:xfrm>
            <a:off x="959878" y="3038470"/>
            <a:ext cx="5541600" cy="54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 sz="3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</a:defRPr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pic>
        <p:nvPicPr>
          <p:cNvPr id="132" name="Google Shape;132;g31408ca2e30_0_10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9877" y="713609"/>
            <a:ext cx="2499638" cy="60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1408ca2e30_0_1016"/>
          <p:cNvSpPr/>
          <p:nvPr>
            <p:ph idx="2" type="pic"/>
          </p:nvPr>
        </p:nvSpPr>
        <p:spPr>
          <a:xfrm>
            <a:off x="6742380" y="2397367"/>
            <a:ext cx="5781600" cy="671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893">
          <p15:clr>
            <a:srgbClr val="FBAE40"/>
          </p15:clr>
        </p15:guide>
        <p15:guide id="2" pos="605">
          <p15:clr>
            <a:srgbClr val="FBAE40"/>
          </p15:clr>
        </p15:guide>
        <p15:guide id="3" orient="horz" pos="1914">
          <p15:clr>
            <a:srgbClr val="FBAE40"/>
          </p15:clr>
        </p15:guide>
        <p15:guide id="4" pos="4249">
          <p15:clr>
            <a:srgbClr val="FBAE40"/>
          </p15:clr>
        </p15:guide>
        <p15:guide id="5" pos="3946">
          <p15:clr>
            <a:srgbClr val="FBAE40"/>
          </p15:clr>
        </p15:guide>
        <p15:guide id="6" pos="7583">
          <p15:clr>
            <a:srgbClr val="FBAE40"/>
          </p15:clr>
        </p15:guide>
        <p15:guide id="7" pos="2462">
          <p15:clr>
            <a:srgbClr val="FBAE40"/>
          </p15:clr>
        </p15:guide>
        <p15:guide id="8" pos="22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left - text right">
  <p:cSld name="Picture left - text righ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408ca2e30_0_1022"/>
          <p:cNvSpPr/>
          <p:nvPr>
            <p:ph idx="2" type="pic"/>
          </p:nvPr>
        </p:nvSpPr>
        <p:spPr>
          <a:xfrm>
            <a:off x="1317080" y="0"/>
            <a:ext cx="7632000" cy="8469600"/>
          </a:xfrm>
          <a:prstGeom prst="rect">
            <a:avLst/>
          </a:prstGeom>
          <a:solidFill>
            <a:srgbClr val="D8D3D0"/>
          </a:solidFill>
          <a:ln>
            <a:noFill/>
          </a:ln>
        </p:spPr>
      </p:sp>
      <p:sp>
        <p:nvSpPr>
          <p:cNvPr id="136" name="Google Shape;136;g31408ca2e30_0_1022"/>
          <p:cNvSpPr txBox="1"/>
          <p:nvPr>
            <p:ph type="title"/>
          </p:nvPr>
        </p:nvSpPr>
        <p:spPr>
          <a:xfrm>
            <a:off x="485103" y="643604"/>
            <a:ext cx="38964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37" name="Google Shape;137;g31408ca2e30_0_1022"/>
          <p:cNvSpPr txBox="1"/>
          <p:nvPr>
            <p:ph idx="1" type="body"/>
          </p:nvPr>
        </p:nvSpPr>
        <p:spPr>
          <a:xfrm>
            <a:off x="9266969" y="2397368"/>
            <a:ext cx="3257100" cy="60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pic>
        <p:nvPicPr>
          <p:cNvPr id="138" name="Google Shape;138;g31408ca2e30_0_1022"/>
          <p:cNvPicPr preferRelativeResize="0"/>
          <p:nvPr/>
        </p:nvPicPr>
        <p:blipFill rotWithShape="1">
          <a:blip r:embed="rId2">
            <a:alphaModFix/>
          </a:blip>
          <a:srcRect b="0" l="0" r="61495" t="0"/>
          <a:stretch/>
        </p:blipFill>
        <p:spPr>
          <a:xfrm>
            <a:off x="11382518" y="8677224"/>
            <a:ext cx="1178645" cy="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1408ca2e30_0_1022"/>
          <p:cNvSpPr txBox="1"/>
          <p:nvPr/>
        </p:nvSpPr>
        <p:spPr>
          <a:xfrm>
            <a:off x="3545041" y="9223387"/>
            <a:ext cx="0" cy="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rotWithShape="0" algn="ctr" dir="2700000" dist="127000">
              <a:schemeClr val="dk1">
                <a:alpha val="4705"/>
              </a:schemeClr>
            </a:outerShdw>
          </a:effectLst>
        </p:spPr>
        <p:txBody>
          <a:bodyPr anchorCtr="0" anchor="t" bIns="426575" lIns="426575" spcFirstLastPara="1" rIns="426575" wrap="square" tIns="42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5C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1408ca2e30_0_1022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1" name="Google Shape;141;g31408ca2e30_0_1022"/>
          <p:cNvSpPr txBox="1"/>
          <p:nvPr>
            <p:ph idx="12" type="sldNum"/>
          </p:nvPr>
        </p:nvSpPr>
        <p:spPr>
          <a:xfrm>
            <a:off x="480784" y="8472210"/>
            <a:ext cx="8364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35">
          <p15:clr>
            <a:srgbClr val="FBAE40"/>
          </p15:clr>
        </p15:guide>
        <p15:guide id="2" pos="58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- picture right">
  <p:cSld name="Text left - picture righ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408ca2e30_0_1030"/>
          <p:cNvSpPr txBox="1"/>
          <p:nvPr>
            <p:ph type="title"/>
          </p:nvPr>
        </p:nvSpPr>
        <p:spPr>
          <a:xfrm>
            <a:off x="480785" y="643604"/>
            <a:ext cx="38964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4" name="Google Shape;144;g31408ca2e30_0_1030"/>
          <p:cNvSpPr txBox="1"/>
          <p:nvPr>
            <p:ph idx="1" type="body"/>
          </p:nvPr>
        </p:nvSpPr>
        <p:spPr>
          <a:xfrm>
            <a:off x="1797868" y="2397367"/>
            <a:ext cx="3246900" cy="60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pic>
        <p:nvPicPr>
          <p:cNvPr id="145" name="Google Shape;145;g31408ca2e30_0_1030"/>
          <p:cNvPicPr preferRelativeResize="0"/>
          <p:nvPr/>
        </p:nvPicPr>
        <p:blipFill rotWithShape="1">
          <a:blip r:embed="rId2">
            <a:alphaModFix/>
          </a:blip>
          <a:srcRect b="0" l="0" r="61495" t="0"/>
          <a:stretch/>
        </p:blipFill>
        <p:spPr>
          <a:xfrm>
            <a:off x="11382518" y="8677224"/>
            <a:ext cx="1178645" cy="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1408ca2e30_0_1030"/>
          <p:cNvSpPr/>
          <p:nvPr>
            <p:ph idx="2" type="pic"/>
          </p:nvPr>
        </p:nvSpPr>
        <p:spPr>
          <a:xfrm>
            <a:off x="5525646" y="0"/>
            <a:ext cx="6998700" cy="8469600"/>
          </a:xfrm>
          <a:prstGeom prst="rect">
            <a:avLst/>
          </a:prstGeom>
          <a:solidFill>
            <a:srgbClr val="D8D3D0"/>
          </a:solidFill>
          <a:ln>
            <a:noFill/>
          </a:ln>
        </p:spPr>
      </p:sp>
      <p:sp>
        <p:nvSpPr>
          <p:cNvPr id="147" name="Google Shape;147;g31408ca2e30_0_1030"/>
          <p:cNvSpPr txBox="1"/>
          <p:nvPr/>
        </p:nvSpPr>
        <p:spPr>
          <a:xfrm>
            <a:off x="765510" y="9077562"/>
            <a:ext cx="0" cy="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rotWithShape="0" algn="ctr" dir="2700000" dist="127000">
              <a:schemeClr val="dk1">
                <a:alpha val="4705"/>
              </a:schemeClr>
            </a:outerShdw>
          </a:effectLst>
        </p:spPr>
        <p:txBody>
          <a:bodyPr anchorCtr="0" anchor="t" bIns="426575" lIns="426575" spcFirstLastPara="1" rIns="426575" wrap="square" tIns="42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5C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31408ca2e30_0_1030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9" name="Google Shape;149;g31408ca2e30_0_1030"/>
          <p:cNvSpPr txBox="1"/>
          <p:nvPr>
            <p:ph idx="12" type="sldNum"/>
          </p:nvPr>
        </p:nvSpPr>
        <p:spPr>
          <a:xfrm>
            <a:off x="480784" y="8472210"/>
            <a:ext cx="8364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178">
          <p15:clr>
            <a:srgbClr val="FBAE40"/>
          </p15:clr>
        </p15:guide>
        <p15:guide id="2" pos="348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pictures, text right">
  <p:cSld name="Multiple pictures, text righ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408ca2e30_0_1038"/>
          <p:cNvSpPr txBox="1"/>
          <p:nvPr>
            <p:ph type="title"/>
          </p:nvPr>
        </p:nvSpPr>
        <p:spPr>
          <a:xfrm>
            <a:off x="472245" y="636435"/>
            <a:ext cx="38964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2" name="Google Shape;152;g31408ca2e30_0_1038"/>
          <p:cNvSpPr/>
          <p:nvPr>
            <p:ph idx="2" type="pic"/>
          </p:nvPr>
        </p:nvSpPr>
        <p:spPr>
          <a:xfrm>
            <a:off x="1797866" y="2397367"/>
            <a:ext cx="3419700" cy="6072600"/>
          </a:xfrm>
          <a:prstGeom prst="rect">
            <a:avLst/>
          </a:prstGeom>
          <a:solidFill>
            <a:srgbClr val="D8D3D0"/>
          </a:solidFill>
          <a:ln>
            <a:noFill/>
          </a:ln>
        </p:spPr>
      </p:sp>
      <p:sp>
        <p:nvSpPr>
          <p:cNvPr id="153" name="Google Shape;153;g31408ca2e30_0_1038"/>
          <p:cNvSpPr/>
          <p:nvPr>
            <p:ph idx="3" type="pic"/>
          </p:nvPr>
        </p:nvSpPr>
        <p:spPr>
          <a:xfrm>
            <a:off x="5376670" y="2397365"/>
            <a:ext cx="3419700" cy="2911800"/>
          </a:xfrm>
          <a:prstGeom prst="rect">
            <a:avLst/>
          </a:prstGeom>
          <a:solidFill>
            <a:srgbClr val="D8D3D0"/>
          </a:solidFill>
          <a:ln>
            <a:noFill/>
          </a:ln>
        </p:spPr>
      </p:sp>
      <p:sp>
        <p:nvSpPr>
          <p:cNvPr id="154" name="Google Shape;154;g31408ca2e30_0_1038"/>
          <p:cNvSpPr/>
          <p:nvPr>
            <p:ph idx="4" type="pic"/>
          </p:nvPr>
        </p:nvSpPr>
        <p:spPr>
          <a:xfrm>
            <a:off x="5376670" y="5521619"/>
            <a:ext cx="3419700" cy="2950200"/>
          </a:xfrm>
          <a:prstGeom prst="rect">
            <a:avLst/>
          </a:prstGeom>
          <a:solidFill>
            <a:srgbClr val="D8D3D0"/>
          </a:solidFill>
          <a:ln>
            <a:noFill/>
          </a:ln>
        </p:spPr>
      </p:sp>
      <p:sp>
        <p:nvSpPr>
          <p:cNvPr id="155" name="Google Shape;155;g31408ca2e30_0_1038"/>
          <p:cNvSpPr txBox="1"/>
          <p:nvPr>
            <p:ph idx="1" type="body"/>
          </p:nvPr>
        </p:nvSpPr>
        <p:spPr>
          <a:xfrm>
            <a:off x="9268660" y="2397367"/>
            <a:ext cx="3255600" cy="60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0" i="0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56" name="Google Shape;156;g31408ca2e30_0_1038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7" name="Google Shape;157;g31408ca2e30_0_1038"/>
          <p:cNvSpPr txBox="1"/>
          <p:nvPr>
            <p:ph idx="12" type="sldNum"/>
          </p:nvPr>
        </p:nvSpPr>
        <p:spPr>
          <a:xfrm>
            <a:off x="472245" y="8472210"/>
            <a:ext cx="6519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pic>
        <p:nvPicPr>
          <p:cNvPr id="158" name="Google Shape;158;g31408ca2e30_0_1038"/>
          <p:cNvPicPr preferRelativeResize="0"/>
          <p:nvPr/>
        </p:nvPicPr>
        <p:blipFill rotWithShape="1">
          <a:blip r:embed="rId2">
            <a:alphaModFix/>
          </a:blip>
          <a:srcRect b="0" l="0" r="61495" t="0"/>
          <a:stretch/>
        </p:blipFill>
        <p:spPr>
          <a:xfrm>
            <a:off x="11382518" y="8677224"/>
            <a:ext cx="1178645" cy="6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14">
          <p15:clr>
            <a:srgbClr val="FBAE40"/>
          </p15:clr>
        </p15:guide>
        <p15:guide id="2" orient="horz" pos="3612">
          <p15:clr>
            <a:srgbClr val="FBAE40"/>
          </p15:clr>
        </p15:guide>
        <p15:guide id="3" pos="3187">
          <p15:clr>
            <a:srgbClr val="FBAE40"/>
          </p15:clr>
        </p15:guide>
        <p15:guide id="4" pos="3485">
          <p15:clr>
            <a:srgbClr val="FBAE40"/>
          </p15:clr>
        </p15:guide>
        <p15:guide id="5" pos="5541">
          <p15:clr>
            <a:srgbClr val="FBAE40"/>
          </p15:clr>
        </p15:guide>
        <p15:guide id="6" pos="5840">
          <p15:clr>
            <a:srgbClr val="FBAE40"/>
          </p15:clr>
        </p15:guide>
        <p15:guide id="7" pos="1133">
          <p15:clr>
            <a:srgbClr val="FBAE40"/>
          </p15:clr>
        </p15:guide>
        <p15:guide id="8" pos="3287">
          <p15:clr>
            <a:srgbClr val="FBAE40"/>
          </p15:clr>
        </p15:guide>
        <p15:guide id="9" pos="3387">
          <p15:clr>
            <a:srgbClr val="FBAE40"/>
          </p15:clr>
        </p15:guide>
        <p15:guide id="10" pos="4202">
          <p15:clr>
            <a:srgbClr val="FBAE40"/>
          </p15:clr>
        </p15:guide>
        <p15:guide id="11" orient="horz" pos="3071">
          <p15:clr>
            <a:srgbClr val="FBAE40"/>
          </p15:clr>
        </p15:guide>
        <p15:guide id="12" orient="horz" pos="3345">
          <p15:clr>
            <a:srgbClr val="FBAE40"/>
          </p15:clr>
        </p15:guide>
        <p15:guide id="13" orient="horz" pos="347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pictures, text left">
  <p:cSld name="Multiple pictures, text lef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408ca2e30_0_1047"/>
          <p:cNvSpPr txBox="1"/>
          <p:nvPr>
            <p:ph type="title"/>
          </p:nvPr>
        </p:nvSpPr>
        <p:spPr>
          <a:xfrm>
            <a:off x="472245" y="636435"/>
            <a:ext cx="38964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61" name="Google Shape;161;g31408ca2e30_0_1047"/>
          <p:cNvSpPr/>
          <p:nvPr>
            <p:ph idx="2" type="pic"/>
          </p:nvPr>
        </p:nvSpPr>
        <p:spPr>
          <a:xfrm>
            <a:off x="5532418" y="2397368"/>
            <a:ext cx="3419700" cy="6072600"/>
          </a:xfrm>
          <a:prstGeom prst="rect">
            <a:avLst/>
          </a:prstGeom>
          <a:solidFill>
            <a:srgbClr val="D8D3D0"/>
          </a:solidFill>
          <a:ln>
            <a:noFill/>
          </a:ln>
        </p:spPr>
      </p:sp>
      <p:sp>
        <p:nvSpPr>
          <p:cNvPr id="162" name="Google Shape;162;g31408ca2e30_0_1047"/>
          <p:cNvSpPr/>
          <p:nvPr>
            <p:ph idx="3" type="pic"/>
          </p:nvPr>
        </p:nvSpPr>
        <p:spPr>
          <a:xfrm>
            <a:off x="9111222" y="2395106"/>
            <a:ext cx="3419700" cy="2911800"/>
          </a:xfrm>
          <a:prstGeom prst="rect">
            <a:avLst/>
          </a:prstGeom>
          <a:solidFill>
            <a:srgbClr val="D8D3D0"/>
          </a:solidFill>
          <a:ln>
            <a:noFill/>
          </a:ln>
        </p:spPr>
      </p:sp>
      <p:sp>
        <p:nvSpPr>
          <p:cNvPr id="163" name="Google Shape;163;g31408ca2e30_0_1047"/>
          <p:cNvSpPr/>
          <p:nvPr>
            <p:ph idx="4" type="pic"/>
          </p:nvPr>
        </p:nvSpPr>
        <p:spPr>
          <a:xfrm>
            <a:off x="9111222" y="5519359"/>
            <a:ext cx="3419700" cy="2950200"/>
          </a:xfrm>
          <a:prstGeom prst="rect">
            <a:avLst/>
          </a:prstGeom>
          <a:solidFill>
            <a:srgbClr val="D8D3D0"/>
          </a:solidFill>
          <a:ln>
            <a:noFill/>
          </a:ln>
        </p:spPr>
      </p:sp>
      <p:sp>
        <p:nvSpPr>
          <p:cNvPr id="164" name="Google Shape;164;g31408ca2e30_0_1047"/>
          <p:cNvSpPr txBox="1"/>
          <p:nvPr>
            <p:ph idx="1" type="body"/>
          </p:nvPr>
        </p:nvSpPr>
        <p:spPr>
          <a:xfrm>
            <a:off x="1804637" y="2397368"/>
            <a:ext cx="3255600" cy="60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0" i="0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65" name="Google Shape;165;g31408ca2e30_0_1047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66" name="Google Shape;166;g31408ca2e30_0_1047"/>
          <p:cNvSpPr txBox="1"/>
          <p:nvPr>
            <p:ph idx="12" type="sldNum"/>
          </p:nvPr>
        </p:nvSpPr>
        <p:spPr>
          <a:xfrm>
            <a:off x="472245" y="8472210"/>
            <a:ext cx="6519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g31408ca2e30_0_1047"/>
          <p:cNvPicPr preferRelativeResize="0"/>
          <p:nvPr/>
        </p:nvPicPr>
        <p:blipFill rotWithShape="1">
          <a:blip r:embed="rId2">
            <a:alphaModFix/>
          </a:blip>
          <a:srcRect b="0" l="0" r="61495" t="0"/>
          <a:stretch/>
        </p:blipFill>
        <p:spPr>
          <a:xfrm>
            <a:off x="11382518" y="8677224"/>
            <a:ext cx="1178645" cy="6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14">
          <p15:clr>
            <a:srgbClr val="FBAE40"/>
          </p15:clr>
        </p15:guide>
        <p15:guide id="2" orient="horz" pos="3612">
          <p15:clr>
            <a:srgbClr val="FBAE40"/>
          </p15:clr>
        </p15:guide>
        <p15:guide id="3" pos="3187">
          <p15:clr>
            <a:srgbClr val="FBAE40"/>
          </p15:clr>
        </p15:guide>
        <p15:guide id="4" pos="3485">
          <p15:clr>
            <a:srgbClr val="FBAE40"/>
          </p15:clr>
        </p15:guide>
        <p15:guide id="5" pos="5541">
          <p15:clr>
            <a:srgbClr val="FBAE40"/>
          </p15:clr>
        </p15:guide>
        <p15:guide id="6" pos="5840">
          <p15:clr>
            <a:srgbClr val="FBAE40"/>
          </p15:clr>
        </p15:guide>
        <p15:guide id="7" pos="1133">
          <p15:clr>
            <a:srgbClr val="FBAE40"/>
          </p15:clr>
        </p15:guide>
        <p15:guide id="8" pos="5637">
          <p15:clr>
            <a:srgbClr val="FBAE40"/>
          </p15:clr>
        </p15:guide>
        <p15:guide id="9" orient="horz" pos="3071">
          <p15:clr>
            <a:srgbClr val="FBAE40"/>
          </p15:clr>
        </p15:guide>
        <p15:guide id="10" orient="horz" pos="3345">
          <p15:clr>
            <a:srgbClr val="FBAE40"/>
          </p15:clr>
        </p15:guide>
        <p15:guide id="11" orient="horz" pos="3478">
          <p15:clr>
            <a:srgbClr val="FBAE40"/>
          </p15:clr>
        </p15:guide>
        <p15:guide id="12" pos="574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s">
  <p:cSld name="Char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408ca2e30_0_1056"/>
          <p:cNvSpPr txBox="1"/>
          <p:nvPr>
            <p:ph type="title"/>
          </p:nvPr>
        </p:nvSpPr>
        <p:spPr>
          <a:xfrm>
            <a:off x="472245" y="636435"/>
            <a:ext cx="38964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70" name="Google Shape;170;g31408ca2e30_0_1056"/>
          <p:cNvSpPr txBox="1"/>
          <p:nvPr>
            <p:ph idx="1" type="body"/>
          </p:nvPr>
        </p:nvSpPr>
        <p:spPr>
          <a:xfrm>
            <a:off x="9268660" y="2397367"/>
            <a:ext cx="3255600" cy="60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0" i="0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71" name="Google Shape;171;g31408ca2e30_0_1056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72" name="Google Shape;172;g31408ca2e30_0_1056"/>
          <p:cNvSpPr txBox="1"/>
          <p:nvPr>
            <p:ph idx="12" type="sldNum"/>
          </p:nvPr>
        </p:nvSpPr>
        <p:spPr>
          <a:xfrm>
            <a:off x="472245" y="8472210"/>
            <a:ext cx="6519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pic>
        <p:nvPicPr>
          <p:cNvPr id="173" name="Google Shape;173;g31408ca2e30_0_1056"/>
          <p:cNvPicPr preferRelativeResize="0"/>
          <p:nvPr/>
        </p:nvPicPr>
        <p:blipFill rotWithShape="1">
          <a:blip r:embed="rId2">
            <a:alphaModFix/>
          </a:blip>
          <a:srcRect b="0" l="0" r="61495" t="0"/>
          <a:stretch/>
        </p:blipFill>
        <p:spPr>
          <a:xfrm>
            <a:off x="11382518" y="8677224"/>
            <a:ext cx="1178645" cy="6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14">
          <p15:clr>
            <a:srgbClr val="FBAE40"/>
          </p15:clr>
        </p15:guide>
        <p15:guide id="2" orient="horz" pos="3612">
          <p15:clr>
            <a:srgbClr val="FBAE40"/>
          </p15:clr>
        </p15:guide>
        <p15:guide id="3" pos="3187">
          <p15:clr>
            <a:srgbClr val="FBAE40"/>
          </p15:clr>
        </p15:guide>
        <p15:guide id="4" pos="3485">
          <p15:clr>
            <a:srgbClr val="FBAE40"/>
          </p15:clr>
        </p15:guide>
        <p15:guide id="5" pos="5541">
          <p15:clr>
            <a:srgbClr val="FBAE40"/>
          </p15:clr>
        </p15:guide>
        <p15:guide id="6" pos="5840">
          <p15:clr>
            <a:srgbClr val="FBAE40"/>
          </p15:clr>
        </p15:guide>
        <p15:guide id="7" pos="1133">
          <p15:clr>
            <a:srgbClr val="FBAE40"/>
          </p15:clr>
        </p15:guide>
        <p15:guide id="8" pos="3287">
          <p15:clr>
            <a:srgbClr val="FBAE40"/>
          </p15:clr>
        </p15:guide>
        <p15:guide id="9" pos="3387">
          <p15:clr>
            <a:srgbClr val="FBAE40"/>
          </p15:clr>
        </p15:guide>
        <p15:guide id="10" pos="4202">
          <p15:clr>
            <a:srgbClr val="FBAE40"/>
          </p15:clr>
        </p15:guide>
        <p15:guide id="11" orient="horz" pos="3071">
          <p15:clr>
            <a:srgbClr val="FBAE40"/>
          </p15:clr>
        </p15:guide>
        <p15:guide id="12" orient="horz" pos="3345">
          <p15:clr>
            <a:srgbClr val="FBAE40"/>
          </p15:clr>
        </p15:guide>
        <p15:guide id="13" orient="horz" pos="34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a9b0b467ac_0_14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ga9b0b467ac_0_14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 left">
  <p:cSld name="Picture with caption lef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408ca2e30_0_1062"/>
          <p:cNvSpPr/>
          <p:nvPr>
            <p:ph idx="2" type="pic"/>
          </p:nvPr>
        </p:nvSpPr>
        <p:spPr>
          <a:xfrm>
            <a:off x="0" y="0"/>
            <a:ext cx="13003200" cy="9752100"/>
          </a:xfrm>
          <a:prstGeom prst="rect">
            <a:avLst/>
          </a:prstGeom>
          <a:solidFill>
            <a:srgbClr val="0077B3"/>
          </a:solidFill>
          <a:ln>
            <a:noFill/>
          </a:ln>
        </p:spPr>
      </p:sp>
      <p:sp>
        <p:nvSpPr>
          <p:cNvPr id="176" name="Google Shape;176;g31408ca2e30_0_1062"/>
          <p:cNvSpPr/>
          <p:nvPr/>
        </p:nvSpPr>
        <p:spPr>
          <a:xfrm>
            <a:off x="480784" y="641104"/>
            <a:ext cx="3851400" cy="191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5695"/>
                </a:lnTo>
                <a:lnTo>
                  <a:pt x="1686" y="8114"/>
                </a:lnTo>
                <a:lnTo>
                  <a:pt x="0" y="10584"/>
                </a:lnTo>
                <a:lnTo>
                  <a:pt x="0" y="120000"/>
                </a:lnTo>
                <a:lnTo>
                  <a:pt x="118314" y="120000"/>
                </a:lnTo>
                <a:lnTo>
                  <a:pt x="118314" y="10584"/>
                </a:lnTo>
                <a:lnTo>
                  <a:pt x="120000" y="8114"/>
                </a:lnTo>
                <a:lnTo>
                  <a:pt x="118314" y="5695"/>
                </a:lnTo>
                <a:lnTo>
                  <a:pt x="11831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08325" lIns="108325" spcFirstLastPara="1" rIns="108325" wrap="square" tIns="10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095">
          <p15:clr>
            <a:srgbClr val="FBAE40"/>
          </p15:clr>
        </p15:guide>
        <p15:guide id="2" pos="2630">
          <p15:clr>
            <a:srgbClr val="FBAE40"/>
          </p15:clr>
        </p15:guide>
        <p15:guide id="3" pos="2933">
          <p15:clr>
            <a:srgbClr val="FBAE40"/>
          </p15:clr>
        </p15:guide>
        <p15:guide id="4" pos="5262">
          <p15:clr>
            <a:srgbClr val="FBAE40"/>
          </p15:clr>
        </p15:guide>
        <p15:guide id="5" pos="556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 right">
  <p:cSld name="Picture with caption righ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408ca2e30_0_1065"/>
          <p:cNvSpPr/>
          <p:nvPr>
            <p:ph idx="2" type="pic"/>
          </p:nvPr>
        </p:nvSpPr>
        <p:spPr>
          <a:xfrm>
            <a:off x="-847" y="0"/>
            <a:ext cx="13003200" cy="9752100"/>
          </a:xfrm>
          <a:prstGeom prst="rect">
            <a:avLst/>
          </a:prstGeom>
          <a:solidFill>
            <a:srgbClr val="0077B3"/>
          </a:solidFill>
          <a:ln>
            <a:noFill/>
          </a:ln>
        </p:spPr>
      </p:sp>
      <p:sp>
        <p:nvSpPr>
          <p:cNvPr id="179" name="Google Shape;179;g31408ca2e30_0_1065"/>
          <p:cNvSpPr/>
          <p:nvPr/>
        </p:nvSpPr>
        <p:spPr>
          <a:xfrm>
            <a:off x="8830199" y="6753674"/>
            <a:ext cx="3693900" cy="235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5695"/>
                </a:lnTo>
                <a:lnTo>
                  <a:pt x="1686" y="8114"/>
                </a:lnTo>
                <a:lnTo>
                  <a:pt x="0" y="10584"/>
                </a:lnTo>
                <a:lnTo>
                  <a:pt x="0" y="120000"/>
                </a:lnTo>
                <a:lnTo>
                  <a:pt x="118314" y="120000"/>
                </a:lnTo>
                <a:lnTo>
                  <a:pt x="118314" y="10584"/>
                </a:lnTo>
                <a:lnTo>
                  <a:pt x="120000" y="8114"/>
                </a:lnTo>
                <a:lnTo>
                  <a:pt x="118314" y="5695"/>
                </a:lnTo>
                <a:lnTo>
                  <a:pt x="11831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08325" lIns="108325" spcFirstLastPara="1" rIns="108325" wrap="square" tIns="10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095">
          <p15:clr>
            <a:srgbClr val="FBAE40"/>
          </p15:clr>
        </p15:guide>
        <p15:guide id="2" pos="2630">
          <p15:clr>
            <a:srgbClr val="FBAE40"/>
          </p15:clr>
        </p15:guide>
        <p15:guide id="3" pos="2933">
          <p15:clr>
            <a:srgbClr val="FBAE40"/>
          </p15:clr>
        </p15:guide>
        <p15:guide id="4" pos="5262">
          <p15:clr>
            <a:srgbClr val="FBAE40"/>
          </p15:clr>
        </p15:guide>
        <p15:guide id="5" pos="556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ee use layout">
  <p:cSld name="Free use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408ca2e30_0_1068"/>
          <p:cNvSpPr/>
          <p:nvPr/>
        </p:nvSpPr>
        <p:spPr>
          <a:xfrm>
            <a:off x="0" y="-1"/>
            <a:ext cx="13003200" cy="9752100"/>
          </a:xfrm>
          <a:prstGeom prst="rect">
            <a:avLst/>
          </a:prstGeom>
          <a:solidFill>
            <a:srgbClr val="007AB8"/>
          </a:solidFill>
          <a:ln>
            <a:noFill/>
          </a:ln>
        </p:spPr>
        <p:txBody>
          <a:bodyPr anchorCtr="0" anchor="ctr" bIns="54150" lIns="108325" spcFirstLastPara="1" rIns="108325" wrap="square" tIns="54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1408ca2e30_0_1068"/>
          <p:cNvSpPr/>
          <p:nvPr/>
        </p:nvSpPr>
        <p:spPr>
          <a:xfrm>
            <a:off x="480785" y="641104"/>
            <a:ext cx="3693900" cy="368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7629"/>
                </a:lnTo>
                <a:lnTo>
                  <a:pt x="4454" y="117629"/>
                </a:lnTo>
                <a:lnTo>
                  <a:pt x="6164" y="120000"/>
                </a:lnTo>
                <a:lnTo>
                  <a:pt x="7874" y="117629"/>
                </a:lnTo>
                <a:lnTo>
                  <a:pt x="120000" y="117629"/>
                </a:lnTo>
                <a:lnTo>
                  <a:pt x="120000" y="5583"/>
                </a:lnTo>
                <a:lnTo>
                  <a:pt x="120000" y="0"/>
                </a:lnTo>
                <a:lnTo>
                  <a:pt x="7874" y="0"/>
                </a:lnTo>
                <a:lnTo>
                  <a:pt x="6164" y="2371"/>
                </a:lnTo>
                <a:lnTo>
                  <a:pt x="4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08325" lIns="108325" spcFirstLastPara="1" rIns="108325" wrap="square" tIns="10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1408ca2e30_0_1068"/>
          <p:cNvSpPr txBox="1"/>
          <p:nvPr>
            <p:ph idx="1" type="body"/>
          </p:nvPr>
        </p:nvSpPr>
        <p:spPr>
          <a:xfrm>
            <a:off x="4655492" y="641104"/>
            <a:ext cx="3693900" cy="3939600"/>
          </a:xfrm>
          <a:prstGeom prst="rect">
            <a:avLst/>
          </a:prstGeom>
          <a:blipFill rotWithShape="1">
            <a:blip r:embed="rId2">
              <a:alphaModFix/>
            </a:blip>
            <a:tile algn="bl" flip="none" tx="0" sx="99996" ty="0" sy="99996"/>
          </a:blipFill>
          <a:ln>
            <a:noFill/>
          </a:ln>
        </p:spPr>
        <p:txBody>
          <a:bodyPr anchorCtr="0" anchor="t" bIns="639850" lIns="426575" spcFirstLastPara="1" rIns="426575" wrap="square" tIns="4265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14">
          <p15:clr>
            <a:srgbClr val="FBAE40"/>
          </p15:clr>
        </p15:guide>
        <p15:guide id="2" pos="1617">
          <p15:clr>
            <a:srgbClr val="FBAE40"/>
          </p15:clr>
        </p15:guide>
        <p15:guide id="3" pos="2630">
          <p15:clr>
            <a:srgbClr val="FBAE40"/>
          </p15:clr>
        </p15:guide>
        <p15:guide id="4" pos="2933">
          <p15:clr>
            <a:srgbClr val="FBAE40"/>
          </p15:clr>
        </p15:guide>
        <p15:guide id="5" pos="3944">
          <p15:clr>
            <a:srgbClr val="FBAE40"/>
          </p15:clr>
        </p15:guide>
        <p15:guide id="6" pos="4246">
          <p15:clr>
            <a:srgbClr val="FBAE40"/>
          </p15:clr>
        </p15:guide>
        <p15:guide id="7" pos="6573">
          <p15:clr>
            <a:srgbClr val="FBAE40"/>
          </p15:clr>
        </p15:guide>
        <p15:guide id="8" pos="6876">
          <p15:clr>
            <a:srgbClr val="FBAE40"/>
          </p15:clr>
        </p15:guide>
        <p15:guide id="9" pos="5257">
          <p15:clr>
            <a:srgbClr val="FBAE40"/>
          </p15:clr>
        </p15:guide>
        <p15:guide id="10" pos="556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 layout">
  <p:cSld name="4 column layou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31408ca2e30_0_1072"/>
          <p:cNvPicPr preferRelativeResize="0"/>
          <p:nvPr/>
        </p:nvPicPr>
        <p:blipFill rotWithShape="1">
          <a:blip r:embed="rId2">
            <a:alphaModFix/>
          </a:blip>
          <a:srcRect b="0" l="0" r="61495" t="0"/>
          <a:stretch/>
        </p:blipFill>
        <p:spPr>
          <a:xfrm>
            <a:off x="11382518" y="8677224"/>
            <a:ext cx="1178645" cy="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1408ca2e30_0_1072"/>
          <p:cNvSpPr txBox="1"/>
          <p:nvPr>
            <p:ph type="title"/>
          </p:nvPr>
        </p:nvSpPr>
        <p:spPr>
          <a:xfrm>
            <a:off x="480783" y="639895"/>
            <a:ext cx="5040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t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87" name="Google Shape;187;g31408ca2e30_0_1072"/>
          <p:cNvSpPr txBox="1"/>
          <p:nvPr>
            <p:ph idx="1" type="body"/>
          </p:nvPr>
        </p:nvSpPr>
        <p:spPr>
          <a:xfrm>
            <a:off x="1797866" y="2397367"/>
            <a:ext cx="2319300" cy="6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>
                <a:solidFill>
                  <a:schemeClr val="accent2"/>
                </a:solidFill>
              </a:defRPr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88" name="Google Shape;188;g31408ca2e30_0_1072"/>
          <p:cNvSpPr txBox="1"/>
          <p:nvPr>
            <p:ph idx="2" type="body"/>
          </p:nvPr>
        </p:nvSpPr>
        <p:spPr>
          <a:xfrm>
            <a:off x="4601319" y="2397367"/>
            <a:ext cx="2319300" cy="6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>
                <a:solidFill>
                  <a:schemeClr val="accent2"/>
                </a:solidFill>
              </a:defRPr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89" name="Google Shape;189;g31408ca2e30_0_1072"/>
          <p:cNvSpPr txBox="1"/>
          <p:nvPr>
            <p:ph idx="3" type="body"/>
          </p:nvPr>
        </p:nvSpPr>
        <p:spPr>
          <a:xfrm>
            <a:off x="7404772" y="2397367"/>
            <a:ext cx="2319300" cy="6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>
                <a:solidFill>
                  <a:schemeClr val="accent2"/>
                </a:solidFill>
              </a:defRPr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90" name="Google Shape;190;g31408ca2e30_0_1072"/>
          <p:cNvSpPr txBox="1"/>
          <p:nvPr>
            <p:ph idx="4" type="body"/>
          </p:nvPr>
        </p:nvSpPr>
        <p:spPr>
          <a:xfrm>
            <a:off x="10208225" y="2397367"/>
            <a:ext cx="2319300" cy="6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>
                <a:solidFill>
                  <a:schemeClr val="accent2"/>
                </a:solidFill>
              </a:defRPr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91" name="Google Shape;191;g31408ca2e30_0_1072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2" name="Google Shape;192;g31408ca2e30_0_1072"/>
          <p:cNvSpPr txBox="1"/>
          <p:nvPr>
            <p:ph idx="12" type="sldNum"/>
          </p:nvPr>
        </p:nvSpPr>
        <p:spPr>
          <a:xfrm>
            <a:off x="480784" y="8472210"/>
            <a:ext cx="8364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93">
          <p15:clr>
            <a:srgbClr val="FBAE40"/>
          </p15:clr>
        </p15:guide>
        <p15:guide id="2" pos="2894">
          <p15:clr>
            <a:srgbClr val="FBAE40"/>
          </p15:clr>
        </p15:guide>
        <p15:guide id="3" pos="4362">
          <p15:clr>
            <a:srgbClr val="FBAE40"/>
          </p15:clr>
        </p15:guide>
        <p15:guide id="4" pos="4660">
          <p15:clr>
            <a:srgbClr val="FBAE40"/>
          </p15:clr>
        </p15:guide>
        <p15:guide id="5" pos="6123">
          <p15:clr>
            <a:srgbClr val="FBAE40"/>
          </p15:clr>
        </p15:guide>
        <p15:guide id="6" pos="6426">
          <p15:clr>
            <a:srgbClr val="FBAE40"/>
          </p15:clr>
        </p15:guide>
        <p15:guide id="7" pos="113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nsors/partners, faculty/department">
  <p:cSld name="Sponsors/partners, faculty/department">
    <p:bg>
      <p:bgPr>
        <a:solidFill>
          <a:srgbClr val="F2EFED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408ca2e30_0_1081"/>
          <p:cNvSpPr/>
          <p:nvPr/>
        </p:nvSpPr>
        <p:spPr>
          <a:xfrm>
            <a:off x="4233" y="0"/>
            <a:ext cx="13003200" cy="30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4150" lIns="108325" spcFirstLastPara="1" rIns="108325" wrap="square" tIns="54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1408ca2e30_0_1081"/>
          <p:cNvSpPr txBox="1"/>
          <p:nvPr>
            <p:ph idx="1" type="body"/>
          </p:nvPr>
        </p:nvSpPr>
        <p:spPr>
          <a:xfrm>
            <a:off x="480786" y="2390069"/>
            <a:ext cx="12050100" cy="3744300"/>
          </a:xfrm>
          <a:prstGeom prst="rect">
            <a:avLst/>
          </a:prstGeom>
          <a:blipFill rotWithShape="1">
            <a:blip r:embed="rId2">
              <a:alphaModFix/>
            </a:blip>
            <a:tile algn="bl" flip="none" tx="0" sx="99994" ty="0" sy="99994"/>
          </a:blipFill>
          <a:ln>
            <a:noFill/>
          </a:ln>
        </p:spPr>
        <p:txBody>
          <a:bodyPr anchorCtr="0" anchor="t" bIns="524675" lIns="524675" spcFirstLastPara="1" rIns="524675" wrap="square" tIns="5246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 b="0" i="0" sz="3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96" name="Google Shape;196;g31408ca2e30_0_1081"/>
          <p:cNvSpPr txBox="1"/>
          <p:nvPr>
            <p:ph idx="2" type="body"/>
          </p:nvPr>
        </p:nvSpPr>
        <p:spPr>
          <a:xfrm>
            <a:off x="3649060" y="648224"/>
            <a:ext cx="3095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858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3619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pic>
        <p:nvPicPr>
          <p:cNvPr id="197" name="Google Shape;197;g31408ca2e30_0_1081"/>
          <p:cNvPicPr preferRelativeResize="0"/>
          <p:nvPr/>
        </p:nvPicPr>
        <p:blipFill rotWithShape="1">
          <a:blip r:embed="rId3">
            <a:alphaModFix/>
          </a:blip>
          <a:srcRect b="6024" l="-1187" r="95015" t="411"/>
          <a:stretch/>
        </p:blipFill>
        <p:spPr>
          <a:xfrm>
            <a:off x="3511863" y="653519"/>
            <a:ext cx="727930" cy="111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1408ca2e30_0_10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877" y="713609"/>
            <a:ext cx="2499638" cy="60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05">
          <p15:clr>
            <a:srgbClr val="FBAE40"/>
          </p15:clr>
        </p15:guide>
        <p15:guide id="2" orient="horz" pos="1914">
          <p15:clr>
            <a:srgbClr val="FBAE40"/>
          </p15:clr>
        </p15:guide>
        <p15:guide id="3" pos="4249">
          <p15:clr>
            <a:srgbClr val="FBAE40"/>
          </p15:clr>
        </p15:guide>
        <p15:guide id="4" pos="3946">
          <p15:clr>
            <a:srgbClr val="FBAE40"/>
          </p15:clr>
        </p15:guide>
        <p15:guide id="5" pos="7593">
          <p15:clr>
            <a:srgbClr val="FBAE40"/>
          </p15:clr>
        </p15:guide>
        <p15:guide id="6" pos="2427">
          <p15:clr>
            <a:srgbClr val="FBAE40"/>
          </p15:clr>
        </p15:guide>
        <p15:guide id="7" pos="2129">
          <p15:clr>
            <a:srgbClr val="FBAE40"/>
          </p15:clr>
        </p15:guide>
        <p15:guide id="8" pos="5770">
          <p15:clr>
            <a:srgbClr val="FBAE40"/>
          </p15:clr>
        </p15:guide>
        <p15:guide id="9" pos="606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31408ca2e30_0_132"/>
          <p:cNvPicPr preferRelativeResize="0"/>
          <p:nvPr/>
        </p:nvPicPr>
        <p:blipFill rotWithShape="1">
          <a:blip r:embed="rId2">
            <a:alphaModFix/>
          </a:blip>
          <a:srcRect b="0" l="0" r="61495" t="0"/>
          <a:stretch/>
        </p:blipFill>
        <p:spPr>
          <a:xfrm>
            <a:off x="11382518" y="8677224"/>
            <a:ext cx="1178645" cy="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31408ca2e30_0_132"/>
          <p:cNvSpPr txBox="1"/>
          <p:nvPr>
            <p:ph type="title"/>
          </p:nvPr>
        </p:nvSpPr>
        <p:spPr>
          <a:xfrm>
            <a:off x="480785" y="641553"/>
            <a:ext cx="38964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31408ca2e30_0_132"/>
          <p:cNvSpPr txBox="1"/>
          <p:nvPr>
            <p:ph idx="1" type="body"/>
          </p:nvPr>
        </p:nvSpPr>
        <p:spPr>
          <a:xfrm>
            <a:off x="1797866" y="2397367"/>
            <a:ext cx="6988200" cy="60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/>
        </p:txBody>
      </p:sp>
      <p:sp>
        <p:nvSpPr>
          <p:cNvPr id="26" name="Google Shape;26;g31408ca2e30_0_132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g31408ca2e30_0_132"/>
          <p:cNvSpPr txBox="1"/>
          <p:nvPr>
            <p:ph idx="12" type="sldNum"/>
          </p:nvPr>
        </p:nvSpPr>
        <p:spPr>
          <a:xfrm>
            <a:off x="480784" y="8472210"/>
            <a:ext cx="8364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180">
          <p15:clr>
            <a:srgbClr val="FBAE40"/>
          </p15:clr>
        </p15:guide>
        <p15:guide id="2" pos="3483">
          <p15:clr>
            <a:srgbClr val="FBAE40"/>
          </p15:clr>
        </p15:guide>
        <p15:guide id="3" pos="5535">
          <p15:clr>
            <a:srgbClr val="FBAE40"/>
          </p15:clr>
        </p15:guide>
        <p15:guide id="4" pos="5837">
          <p15:clr>
            <a:srgbClr val="FBAE40"/>
          </p15:clr>
        </p15:guide>
        <p15:guide id="5" pos="113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a1efd1c3d7_0_87"/>
          <p:cNvSpPr txBox="1"/>
          <p:nvPr>
            <p:ph type="title"/>
          </p:nvPr>
        </p:nvSpPr>
        <p:spPr>
          <a:xfrm>
            <a:off x="1170288" y="226954"/>
            <a:ext cx="107277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975" lIns="130000" spcFirstLastPara="1" rIns="130000" wrap="square" tIns="649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30" name="Google Shape;30;g3a1efd1c3d7_0_87"/>
          <p:cNvSpPr txBox="1"/>
          <p:nvPr>
            <p:ph idx="1" type="body"/>
          </p:nvPr>
        </p:nvSpPr>
        <p:spPr>
          <a:xfrm>
            <a:off x="1170294" y="2275467"/>
            <a:ext cx="10727700" cy="6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4975" lIns="130000" spcFirstLastPara="1" rIns="130000" wrap="square" tIns="64975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None/>
              <a:defRPr sz="3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600">
                <a:solidFill>
                  <a:srgbClr val="595959"/>
                </a:solidFill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rgbClr val="595959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595959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9pPr>
          </a:lstStyle>
          <a:p/>
        </p:txBody>
      </p:sp>
      <p:sp>
        <p:nvSpPr>
          <p:cNvPr id="31" name="Google Shape;31;g3a1efd1c3d7_0_87"/>
          <p:cNvSpPr txBox="1"/>
          <p:nvPr>
            <p:ph idx="10" type="dt"/>
          </p:nvPr>
        </p:nvSpPr>
        <p:spPr>
          <a:xfrm>
            <a:off x="0" y="0"/>
            <a:ext cx="4266000" cy="4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975" lIns="130000" spcFirstLastPara="1" rIns="130000" wrap="square" tIns="649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g3a1efd1c3d7_0_87"/>
          <p:cNvSpPr txBox="1"/>
          <p:nvPr>
            <p:ph idx="11" type="ftr"/>
          </p:nvPr>
        </p:nvSpPr>
        <p:spPr>
          <a:xfrm>
            <a:off x="3931450" y="9535302"/>
            <a:ext cx="51438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975" lIns="130000" spcFirstLastPara="1" rIns="130000" wrap="square" tIns="649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" name="Google Shape;33;g3a1efd1c3d7_0_87"/>
          <p:cNvSpPr txBox="1"/>
          <p:nvPr>
            <p:ph idx="12" type="sldNum"/>
          </p:nvPr>
        </p:nvSpPr>
        <p:spPr>
          <a:xfrm>
            <a:off x="343140" y="9038659"/>
            <a:ext cx="14901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975" lIns="130000" spcFirstLastPara="1" rIns="130000" wrap="square" tIns="64975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71">
          <p15:clr>
            <a:srgbClr val="FBAE40"/>
          </p15:clr>
        </p15:guide>
        <p15:guide id="2" pos="54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g31408ca2e30_0_1255"/>
          <p:cNvCxnSpPr/>
          <p:nvPr/>
        </p:nvCxnSpPr>
        <p:spPr>
          <a:xfrm>
            <a:off x="610343" y="2418475"/>
            <a:ext cx="87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0" name="Google Shape;40;g31408ca2e30_0_1255"/>
          <p:cNvSpPr txBox="1"/>
          <p:nvPr>
            <p:ph type="title"/>
          </p:nvPr>
        </p:nvSpPr>
        <p:spPr>
          <a:xfrm>
            <a:off x="443252" y="706254"/>
            <a:ext cx="121167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450" lIns="144450" spcFirstLastPara="1" rIns="144450" wrap="square" tIns="144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1" name="Google Shape;41;g31408ca2e30_0_1255"/>
          <p:cNvSpPr txBox="1"/>
          <p:nvPr>
            <p:ph idx="1" type="body"/>
          </p:nvPr>
        </p:nvSpPr>
        <p:spPr>
          <a:xfrm>
            <a:off x="443252" y="2784870"/>
            <a:ext cx="12116700" cy="5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2" name="Google Shape;42;g31408ca2e30_0_1255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1408ca2e30_0_1245"/>
          <p:cNvSpPr/>
          <p:nvPr/>
        </p:nvSpPr>
        <p:spPr>
          <a:xfrm rot="10800000">
            <a:off x="6009786" y="5562058"/>
            <a:ext cx="983700" cy="736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44450" lIns="144450" spcFirstLastPara="1" rIns="144450" wrap="square" tIns="1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31408ca2e30_0_1245"/>
          <p:cNvSpPr/>
          <p:nvPr/>
        </p:nvSpPr>
        <p:spPr>
          <a:xfrm>
            <a:off x="-36" y="0"/>
            <a:ext cx="13003200" cy="592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44450" lIns="144450" spcFirstLastPara="1" rIns="144450" wrap="square" tIns="1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31408ca2e30_0_1245"/>
          <p:cNvSpPr txBox="1"/>
          <p:nvPr>
            <p:ph type="ctrTitle"/>
          </p:nvPr>
        </p:nvSpPr>
        <p:spPr>
          <a:xfrm>
            <a:off x="584710" y="1221583"/>
            <a:ext cx="117780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450" lIns="144450" spcFirstLastPara="1" rIns="144450" wrap="square" tIns="144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31408ca2e30_0_1245"/>
          <p:cNvSpPr txBox="1"/>
          <p:nvPr>
            <p:ph idx="1" type="subTitle"/>
          </p:nvPr>
        </p:nvSpPr>
        <p:spPr>
          <a:xfrm>
            <a:off x="584710" y="6443032"/>
            <a:ext cx="11778000" cy="23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Font typeface="Oswald"/>
              <a:buNone/>
              <a:defRPr sz="57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Font typeface="Oswald"/>
              <a:buNone/>
              <a:defRPr sz="57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Font typeface="Oswald"/>
              <a:buNone/>
              <a:defRPr sz="57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Font typeface="Oswald"/>
              <a:buNone/>
              <a:defRPr sz="57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Font typeface="Oswald"/>
              <a:buNone/>
              <a:defRPr sz="57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Font typeface="Oswald"/>
              <a:buNone/>
              <a:defRPr sz="57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Font typeface="Oswald"/>
              <a:buNone/>
              <a:defRPr sz="57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Font typeface="Oswald"/>
              <a:buNone/>
              <a:defRPr sz="57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Font typeface="Oswald"/>
              <a:buNone/>
              <a:defRPr sz="57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8" name="Google Shape;48;g31408ca2e30_0_1245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1408ca2e30_0_1251"/>
          <p:cNvSpPr/>
          <p:nvPr/>
        </p:nvSpPr>
        <p:spPr>
          <a:xfrm>
            <a:off x="0" y="2971672"/>
            <a:ext cx="13003200" cy="38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44450" lIns="144450" spcFirstLastPara="1" rIns="144450" wrap="square" tIns="1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31408ca2e30_0_1251"/>
          <p:cNvSpPr txBox="1"/>
          <p:nvPr>
            <p:ph type="title"/>
          </p:nvPr>
        </p:nvSpPr>
        <p:spPr>
          <a:xfrm>
            <a:off x="612618" y="3582843"/>
            <a:ext cx="117780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g31408ca2e30_0_1251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g31408ca2e30_0_1260"/>
          <p:cNvCxnSpPr/>
          <p:nvPr/>
        </p:nvCxnSpPr>
        <p:spPr>
          <a:xfrm>
            <a:off x="610343" y="2418475"/>
            <a:ext cx="87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5" name="Google Shape;55;g31408ca2e30_0_1260"/>
          <p:cNvSpPr txBox="1"/>
          <p:nvPr>
            <p:ph type="title"/>
          </p:nvPr>
        </p:nvSpPr>
        <p:spPr>
          <a:xfrm>
            <a:off x="443252" y="706254"/>
            <a:ext cx="121167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450" lIns="144450" spcFirstLastPara="1" rIns="144450" wrap="square" tIns="144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6" name="Google Shape;56;g31408ca2e30_0_1260"/>
          <p:cNvSpPr txBox="1"/>
          <p:nvPr>
            <p:ph idx="1" type="body"/>
          </p:nvPr>
        </p:nvSpPr>
        <p:spPr>
          <a:xfrm>
            <a:off x="443252" y="2784870"/>
            <a:ext cx="5688000" cy="5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57" name="Google Shape;57;g31408ca2e30_0_1260"/>
          <p:cNvSpPr txBox="1"/>
          <p:nvPr>
            <p:ph idx="2" type="body"/>
          </p:nvPr>
        </p:nvSpPr>
        <p:spPr>
          <a:xfrm>
            <a:off x="6871901" y="2784870"/>
            <a:ext cx="5688000" cy="5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58" name="Google Shape;58;g31408ca2e30_0_1260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59"/>
          <p:cNvSpPr txBox="1"/>
          <p:nvPr>
            <p:ph idx="1" type="body"/>
          </p:nvPr>
        </p:nvSpPr>
        <p:spPr>
          <a:xfrm>
            <a:off x="1270000" y="5029200"/>
            <a:ext cx="10463212" cy="1128712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59"/>
          <p:cNvSpPr txBox="1"/>
          <p:nvPr>
            <p:ph type="title"/>
          </p:nvPr>
        </p:nvSpPr>
        <p:spPr>
          <a:xfrm>
            <a:off x="1270000" y="1638300"/>
            <a:ext cx="10463212" cy="3300412"/>
          </a:xfrm>
          <a:prstGeom prst="rect">
            <a:avLst/>
          </a:prstGeom>
          <a:noFill/>
          <a:ln>
            <a:noFill/>
          </a:ln>
        </p:spPr>
        <p:txBody>
          <a:bodyPr anchorCtr="0" anchor="b" bIns="50750" lIns="50750" spcFirstLastPara="1" rIns="50750" wrap="square" tIns="50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1408ca2e30_0_1241"/>
          <p:cNvSpPr txBox="1"/>
          <p:nvPr>
            <p:ph type="title"/>
          </p:nvPr>
        </p:nvSpPr>
        <p:spPr>
          <a:xfrm>
            <a:off x="443252" y="706254"/>
            <a:ext cx="121167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450" lIns="144450" spcFirstLastPara="1" rIns="144450" wrap="square" tIns="1444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Oswald"/>
              <a:buNone/>
              <a:defRPr b="0" i="0" sz="47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Oswald"/>
              <a:buNone/>
              <a:defRPr b="0" i="0" sz="47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Oswald"/>
              <a:buNone/>
              <a:defRPr b="0" i="0" sz="47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Oswald"/>
              <a:buNone/>
              <a:defRPr b="0" i="0" sz="47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Oswald"/>
              <a:buNone/>
              <a:defRPr b="0" i="0" sz="47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Oswald"/>
              <a:buNone/>
              <a:defRPr b="0" i="0" sz="47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Oswald"/>
              <a:buNone/>
              <a:defRPr b="0" i="0" sz="47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Oswald"/>
              <a:buNone/>
              <a:defRPr b="0" i="0" sz="47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Oswald"/>
              <a:buNone/>
              <a:defRPr b="0" i="0" sz="47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" name="Google Shape;36;g31408ca2e30_0_1241"/>
          <p:cNvSpPr txBox="1"/>
          <p:nvPr>
            <p:ph idx="1" type="body"/>
          </p:nvPr>
        </p:nvSpPr>
        <p:spPr>
          <a:xfrm>
            <a:off x="443252" y="2784870"/>
            <a:ext cx="12116700" cy="5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Code Pro"/>
              <a:buChar char="●"/>
              <a:defRPr b="0" i="0" sz="2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○"/>
              <a:defRPr b="0" i="0" sz="2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■"/>
              <a:defRPr b="0" i="0" sz="2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●"/>
              <a:defRPr b="0" i="0" sz="2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○"/>
              <a:defRPr b="0" i="0" sz="2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■"/>
              <a:defRPr b="0" i="0" sz="2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●"/>
              <a:defRPr b="0" i="0" sz="2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○"/>
              <a:defRPr b="0" i="0" sz="2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■"/>
              <a:defRPr b="0" i="0" sz="2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7" name="Google Shape;37;g31408ca2e30_0_1241"/>
          <p:cNvSpPr txBox="1"/>
          <p:nvPr>
            <p:ph idx="12" type="sldNum"/>
          </p:nvPr>
        </p:nvSpPr>
        <p:spPr>
          <a:xfrm>
            <a:off x="12048235" y="884139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50" lIns="144450" spcFirstLastPara="1" rIns="144450" wrap="square" tIns="1444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08ca2e30_0_983"/>
          <p:cNvSpPr/>
          <p:nvPr/>
        </p:nvSpPr>
        <p:spPr>
          <a:xfrm flipH="1">
            <a:off x="80" y="0"/>
            <a:ext cx="1317000" cy="9752100"/>
          </a:xfrm>
          <a:prstGeom prst="rect">
            <a:avLst/>
          </a:prstGeom>
          <a:solidFill>
            <a:srgbClr val="F2EFED"/>
          </a:solidFill>
          <a:ln>
            <a:noFill/>
          </a:ln>
        </p:spPr>
        <p:txBody>
          <a:bodyPr anchorCtr="0" anchor="ctr" bIns="54150" lIns="108325" spcFirstLastPara="1" rIns="108325" wrap="square" tIns="54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g31408ca2e30_0_983"/>
          <p:cNvSpPr txBox="1"/>
          <p:nvPr>
            <p:ph type="title"/>
          </p:nvPr>
        </p:nvSpPr>
        <p:spPr>
          <a:xfrm>
            <a:off x="480785" y="641553"/>
            <a:ext cx="3896400" cy="111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g31408ca2e30_0_983"/>
          <p:cNvSpPr txBox="1"/>
          <p:nvPr>
            <p:ph idx="12" type="sldNum"/>
          </p:nvPr>
        </p:nvSpPr>
        <p:spPr>
          <a:xfrm>
            <a:off x="480784" y="8472210"/>
            <a:ext cx="8364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94" name="Google Shape;94;g31408ca2e30_0_983"/>
          <p:cNvSpPr txBox="1"/>
          <p:nvPr>
            <p:ph idx="11" type="ftr"/>
          </p:nvPr>
        </p:nvSpPr>
        <p:spPr>
          <a:xfrm>
            <a:off x="1797865" y="8472209"/>
            <a:ext cx="7385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g31408ca2e30_0_983"/>
          <p:cNvSpPr txBox="1"/>
          <p:nvPr>
            <p:ph idx="1" type="body"/>
          </p:nvPr>
        </p:nvSpPr>
        <p:spPr>
          <a:xfrm>
            <a:off x="1796204" y="2395160"/>
            <a:ext cx="10726200" cy="60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04">
          <p15:clr>
            <a:srgbClr val="F26B43"/>
          </p15:clr>
        </p15:guide>
        <p15:guide id="2" orient="horz" pos="1106">
          <p15:clr>
            <a:srgbClr val="F26B43"/>
          </p15:clr>
        </p15:guide>
        <p15:guide id="3" pos="7889">
          <p15:clr>
            <a:srgbClr val="F26B43"/>
          </p15:clr>
        </p15:guide>
        <p15:guide id="4" orient="horz" pos="5335">
          <p15:clr>
            <a:srgbClr val="F26B43"/>
          </p15:clr>
        </p15:guide>
        <p15:guide id="5" orient="horz" pos="5739">
          <p15:clr>
            <a:srgbClr val="F26B43"/>
          </p15:clr>
        </p15:guide>
        <p15:guide id="6" pos="303">
          <p15:clr>
            <a:srgbClr val="F26B43"/>
          </p15:clr>
        </p15:guide>
        <p15:guide id="7" orient="horz" pos="151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39.jpg"/><Relationship Id="rId5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43.jpg"/><Relationship Id="rId5" Type="http://schemas.openxmlformats.org/officeDocument/2006/relationships/image" Target="../media/image42.jpg"/><Relationship Id="rId6" Type="http://schemas.openxmlformats.org/officeDocument/2006/relationships/image" Target="../media/image44.jpg"/><Relationship Id="rId7" Type="http://schemas.openxmlformats.org/officeDocument/2006/relationships/image" Target="../media/image50.png"/><Relationship Id="rId8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5" Type="http://schemas.openxmlformats.org/officeDocument/2006/relationships/image" Target="../media/image58.png"/><Relationship Id="rId6" Type="http://schemas.openxmlformats.org/officeDocument/2006/relationships/image" Target="../media/image5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jpg"/><Relationship Id="rId4" Type="http://schemas.openxmlformats.org/officeDocument/2006/relationships/image" Target="../media/image54.jpg"/><Relationship Id="rId5" Type="http://schemas.openxmlformats.org/officeDocument/2006/relationships/image" Target="../media/image5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b0b467ac_0_0"/>
          <p:cNvSpPr/>
          <p:nvPr/>
        </p:nvSpPr>
        <p:spPr>
          <a:xfrm>
            <a:off x="0" y="0"/>
            <a:ext cx="13004700" cy="84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ga9b0b467ac_0_0"/>
          <p:cNvSpPr txBox="1"/>
          <p:nvPr>
            <p:ph idx="4294967295" type="title"/>
          </p:nvPr>
        </p:nvSpPr>
        <p:spPr>
          <a:xfrm>
            <a:off x="9525" y="1600200"/>
            <a:ext cx="13004700" cy="3302100"/>
          </a:xfrm>
          <a:prstGeom prst="rect">
            <a:avLst/>
          </a:prstGeom>
          <a:solidFill>
            <a:srgbClr val="5983B0">
              <a:alpha val="46666"/>
            </a:srgbClr>
          </a:solidFill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Gill Sans"/>
              <a:buNone/>
            </a:pPr>
            <a:r>
              <a:rPr b="1" lang="en-US"/>
              <a:t>The </a:t>
            </a:r>
            <a:r>
              <a:rPr b="1" i="0" lang="en-US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Social Web</a:t>
            </a:r>
            <a:endParaRPr/>
          </a:p>
        </p:txBody>
      </p:sp>
      <p:sp>
        <p:nvSpPr>
          <p:cNvPr id="207" name="Google Shape;207;ga9b0b467ac_0_0"/>
          <p:cNvSpPr txBox="1"/>
          <p:nvPr>
            <p:ph idx="1" type="subTitle"/>
          </p:nvPr>
        </p:nvSpPr>
        <p:spPr>
          <a:xfrm>
            <a:off x="0" y="5057775"/>
            <a:ext cx="13004700" cy="849300"/>
          </a:xfrm>
          <a:prstGeom prst="rect">
            <a:avLst/>
          </a:prstGeom>
          <a:solidFill>
            <a:srgbClr val="5983B0">
              <a:alpha val="47058"/>
            </a:srgbClr>
          </a:solidFill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Lecture </a:t>
            </a:r>
            <a:r>
              <a:rPr b="1" lang="en-US"/>
              <a:t>3</a:t>
            </a:r>
            <a:r>
              <a:rPr b="1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b="1" lang="en-US"/>
              <a:t>Network analysis &amp; research projects</a:t>
            </a:r>
            <a:endParaRPr/>
          </a:p>
        </p:txBody>
      </p:sp>
      <p:sp>
        <p:nvSpPr>
          <p:cNvPr id="208" name="Google Shape;208;ga9b0b467ac_0_0"/>
          <p:cNvSpPr txBox="1"/>
          <p:nvPr/>
        </p:nvSpPr>
        <p:spPr>
          <a:xfrm>
            <a:off x="0" y="6065821"/>
            <a:ext cx="13004700" cy="2238300"/>
          </a:xfrm>
          <a:prstGeom prst="rect">
            <a:avLst/>
          </a:prstGeom>
          <a:solidFill>
            <a:srgbClr val="5983B0">
              <a:alpha val="58039"/>
            </a:srgbClr>
          </a:solidFill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Filip Ilievski </a:t>
            </a:r>
            <a:r>
              <a:rPr b="1" lang="en-US" sz="3600">
                <a:latin typeface="Gill Sans"/>
                <a:ea typeface="Gill Sans"/>
                <a:cs typeface="Gill Sans"/>
                <a:sym typeface="Gill Sans"/>
              </a:rPr>
              <a:t>and Davide Ceolin</a:t>
            </a:r>
            <a:endParaRPr b="1" sz="36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9" name="Google Shape;209;ga9b0b467a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75" y="8462875"/>
            <a:ext cx="3998912" cy="118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9b0b467a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2692" y="8478900"/>
            <a:ext cx="2173384" cy="11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9b0b467ac_0_9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-US"/>
              <a:t>Types of graphs</a:t>
            </a:r>
            <a:endParaRPr/>
          </a:p>
        </p:txBody>
      </p:sp>
      <p:sp>
        <p:nvSpPr>
          <p:cNvPr id="280" name="Google Shape;280;ga9b0b467ac_0_9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Abstract graphs of unlabeled nodes and edges: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Directed						   Undirected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 = (V,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with V a set of vertices/nodes and E a set of edges/arrows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a9b0b467ac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150" y="3558925"/>
            <a:ext cx="3230550" cy="290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a9b0b467ac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1275" y="3558925"/>
            <a:ext cx="3230550" cy="29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a9b0b467ac_0_9"/>
          <p:cNvSpPr/>
          <p:nvPr/>
        </p:nvSpPr>
        <p:spPr>
          <a:xfrm>
            <a:off x="4776252" y="926883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Davide Ceolin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a9b0b467ac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11092" y="9051435"/>
            <a:ext cx="1458482" cy="78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a9b0b467ac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149" y="9018320"/>
            <a:ext cx="2467755" cy="73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d96a86e62_0_79"/>
          <p:cNvSpPr/>
          <p:nvPr/>
        </p:nvSpPr>
        <p:spPr>
          <a:xfrm>
            <a:off x="650080" y="669490"/>
            <a:ext cx="11701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Semantics of </a:t>
            </a:r>
            <a:r>
              <a:rPr b="1" i="1" lang="en-US" sz="7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Sharing</a:t>
            </a:r>
            <a:r>
              <a:rPr b="1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8d96a86e62_0_79"/>
          <p:cNvSpPr/>
          <p:nvPr/>
        </p:nvSpPr>
        <p:spPr>
          <a:xfrm>
            <a:off x="650080" y="2281666"/>
            <a:ext cx="11701800" cy="56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the Social Web, users “share”.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31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Sharing has multiple meanings: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anecdote: text, picture, etc.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opinion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95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review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95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rating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experience: text, picture, video,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remix/mashup: e.g., memes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semantics of sharing is given by the semantics of the action (post, mention, etc.) + context.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8d96a86e62_0_79"/>
          <p:cNvSpPr/>
          <p:nvPr/>
        </p:nvSpPr>
        <p:spPr>
          <a:xfrm>
            <a:off x="4776252" y="926883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7F7F7F"/>
                </a:solidFill>
              </a:rPr>
              <a:t>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18d96a86e62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1092" y="9051435"/>
            <a:ext cx="1458482" cy="78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8d96a86e62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49" y="9018320"/>
            <a:ext cx="2467755" cy="73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8d96a86e62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9152" y="2076925"/>
            <a:ext cx="5382601" cy="453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202159ffa_0_100"/>
          <p:cNvSpPr txBox="1"/>
          <p:nvPr/>
        </p:nvSpPr>
        <p:spPr>
          <a:xfrm>
            <a:off x="1589675" y="4492225"/>
            <a:ext cx="92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latin typeface="Gill Sans"/>
                <a:ea typeface="Gill Sans"/>
                <a:cs typeface="Gill Sans"/>
                <a:sym typeface="Gill Sans"/>
              </a:rPr>
              <a:t>How would we derive value from all this data!?</a:t>
            </a:r>
            <a:endParaRPr i="1" sz="3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d96a86e62_0_410"/>
          <p:cNvSpPr/>
          <p:nvPr/>
        </p:nvSpPr>
        <p:spPr>
          <a:xfrm>
            <a:off x="0" y="0"/>
            <a:ext cx="13004700" cy="84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g18d96a86e62_0_410"/>
          <p:cNvSpPr txBox="1"/>
          <p:nvPr>
            <p:ph idx="1" type="subTitle"/>
          </p:nvPr>
        </p:nvSpPr>
        <p:spPr>
          <a:xfrm>
            <a:off x="0" y="5057775"/>
            <a:ext cx="13004700" cy="849300"/>
          </a:xfrm>
          <a:prstGeom prst="rect">
            <a:avLst/>
          </a:prstGeom>
          <a:solidFill>
            <a:srgbClr val="5983B0">
              <a:alpha val="47058"/>
            </a:srgbClr>
          </a:solidFill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</a:pPr>
            <a:r>
              <a:rPr b="1" lang="en-US"/>
              <a:t>Social Network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24df49e98_0_42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forum example</a:t>
            </a:r>
            <a:endParaRPr/>
          </a:p>
        </p:txBody>
      </p:sp>
      <p:pic>
        <p:nvPicPr>
          <p:cNvPr id="312" name="Google Shape;312;g3a24df49e98_0_42" title="Screenshot 2025-11-11 at 09.53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4513"/>
            <a:ext cx="13003203" cy="711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24df49e98_0_48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Uneven participation (‘long-tail’)</a:t>
            </a:r>
            <a:endParaRPr sz="7200"/>
          </a:p>
        </p:txBody>
      </p:sp>
      <p:sp>
        <p:nvSpPr>
          <p:cNvPr id="318" name="Google Shape;318;g3a24df49e98_0_48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g3a24df49e98_0_48" title="Screenshot 2025-11-11 at 09.54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5890"/>
            <a:ext cx="13003199" cy="791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24df49e98_0_54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identify expertise?</a:t>
            </a:r>
            <a:endParaRPr/>
          </a:p>
        </p:txBody>
      </p:sp>
      <p:sp>
        <p:nvSpPr>
          <p:cNvPr id="325" name="Google Shape;325;g3a24df49e98_0_54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3a24df49e98_0_54" title="Screenshot 2025-11-11 at 09.55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5188"/>
            <a:ext cx="13003198" cy="74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24df49e98_0_60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everyone asks/replies</a:t>
            </a:r>
            <a:endParaRPr/>
          </a:p>
        </p:txBody>
      </p:sp>
      <p:sp>
        <p:nvSpPr>
          <p:cNvPr id="332" name="Google Shape;332;g3a24df49e98_0_60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g3a24df49e98_0_60" title="Screenshot 2025-11-11 at 09.55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75" y="2312349"/>
            <a:ext cx="10697651" cy="5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24df49e98_0_66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Fragment of the Java forum</a:t>
            </a:r>
            <a:endParaRPr/>
          </a:p>
        </p:txBody>
      </p:sp>
      <p:pic>
        <p:nvPicPr>
          <p:cNvPr id="339" name="Google Shape;339;g3a24df49e98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613" y="2474175"/>
            <a:ext cx="5857875" cy="5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8d96a86e62_0_0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-US"/>
              <a:t>Why We Perform </a:t>
            </a:r>
            <a:br>
              <a:rPr lang="en-US"/>
            </a:br>
            <a:r>
              <a:rPr lang="en-US"/>
              <a:t>Social Network Analysis</a:t>
            </a:r>
            <a:endParaRPr/>
          </a:p>
        </p:txBody>
      </p:sp>
      <p:sp>
        <p:nvSpPr>
          <p:cNvPr id="345" name="Google Shape;345;g18d96a86e62_0_0"/>
          <p:cNvSpPr txBox="1"/>
          <p:nvPr>
            <p:ph idx="1" type="body"/>
          </p:nvPr>
        </p:nvSpPr>
        <p:spPr>
          <a:xfrm>
            <a:off x="490150" y="2473075"/>
            <a:ext cx="9102600" cy="7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rmAutofit fontScale="92500" lnSpcReduction="10000"/>
          </a:bodyPr>
          <a:lstStyle/>
          <a:p>
            <a:pPr indent="-4400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>
                <a:solidFill>
                  <a:schemeClr val="dk1"/>
                </a:solidFill>
              </a:rPr>
              <a:t>To understand the network </a:t>
            </a:r>
            <a:r>
              <a:rPr b="1" lang="en-US">
                <a:solidFill>
                  <a:schemeClr val="dk1"/>
                </a:solidFill>
              </a:rPr>
              <a:t>structure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888"/>
              <a:buChar char="○"/>
            </a:pPr>
            <a:r>
              <a:rPr lang="en-US">
                <a:solidFill>
                  <a:schemeClr val="dk1"/>
                </a:solidFill>
              </a:rPr>
              <a:t>Who are the main actors/nodes/influencers?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888"/>
              <a:buChar char="○"/>
            </a:pPr>
            <a:r>
              <a:rPr lang="en-US">
                <a:solidFill>
                  <a:schemeClr val="dk1"/>
                </a:solidFill>
              </a:rPr>
              <a:t>Which groups/cliques are there?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888"/>
              <a:buChar char="○"/>
            </a:pPr>
            <a:r>
              <a:rPr lang="en-US">
                <a:solidFill>
                  <a:schemeClr val="dk1"/>
                </a:solidFill>
              </a:rPr>
              <a:t>How does it connect to relevant context (other networks, ongoing events)?</a:t>
            </a:r>
            <a:endParaRPr>
              <a:solidFill>
                <a:schemeClr val="dk1"/>
              </a:solidFill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>
                <a:solidFill>
                  <a:schemeClr val="dk1"/>
                </a:solidFill>
              </a:rPr>
              <a:t>To understand how to better </a:t>
            </a:r>
            <a:r>
              <a:rPr b="1" lang="en-US">
                <a:solidFill>
                  <a:schemeClr val="dk1"/>
                </a:solidFill>
              </a:rPr>
              <a:t>retrieve</a:t>
            </a:r>
            <a:r>
              <a:rPr lang="en-US">
                <a:solidFill>
                  <a:schemeClr val="dk1"/>
                </a:solidFill>
              </a:rPr>
              <a:t> information.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888"/>
              <a:buChar char="○"/>
            </a:pPr>
            <a:r>
              <a:rPr lang="en-US">
                <a:solidFill>
                  <a:schemeClr val="dk1"/>
                </a:solidFill>
              </a:rPr>
              <a:t>How do we find reliable sources in large networks?</a:t>
            </a:r>
            <a:endParaRPr>
              <a:solidFill>
                <a:schemeClr val="dk1"/>
              </a:solidFill>
            </a:endParaRPr>
          </a:p>
          <a:p>
            <a:pPr indent="-4400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>
                <a:solidFill>
                  <a:schemeClr val="dk1"/>
                </a:solidFill>
              </a:rPr>
              <a:t>To understand </a:t>
            </a:r>
            <a:r>
              <a:rPr b="1" lang="en-US">
                <a:solidFill>
                  <a:schemeClr val="dk1"/>
                </a:solidFill>
              </a:rPr>
              <a:t>virality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888"/>
              <a:buChar char="○"/>
            </a:pPr>
            <a:r>
              <a:rPr lang="en-US">
                <a:solidFill>
                  <a:schemeClr val="dk1"/>
                </a:solidFill>
              </a:rPr>
              <a:t>e.g., to guide marketing campaigns.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888"/>
              <a:buChar char="●"/>
            </a:pPr>
            <a:r>
              <a:rPr lang="en-US">
                <a:solidFill>
                  <a:schemeClr val="dk1"/>
                </a:solidFill>
              </a:rPr>
              <a:t>To protect </a:t>
            </a:r>
            <a:r>
              <a:rPr b="1" lang="en-US">
                <a:solidFill>
                  <a:schemeClr val="dk1"/>
                </a:solidFill>
              </a:rPr>
              <a:t>safety</a:t>
            </a:r>
            <a:endParaRPr b="1"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888"/>
              <a:buChar char="○"/>
            </a:pPr>
            <a:r>
              <a:rPr lang="en-US">
                <a:solidFill>
                  <a:schemeClr val="dk1"/>
                </a:solidFill>
              </a:rPr>
              <a:t>Can it</a:t>
            </a:r>
            <a:r>
              <a:rPr lang="en-US">
                <a:solidFill>
                  <a:schemeClr val="dk1"/>
                </a:solidFill>
              </a:rPr>
              <a:t> help in monitoring the spread of hoaxes and fake news?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888"/>
              <a:buChar char="○"/>
            </a:pPr>
            <a:r>
              <a:rPr lang="en-US">
                <a:solidFill>
                  <a:schemeClr val="dk1"/>
                </a:solidFill>
              </a:rPr>
              <a:t>Can it help us detect bots?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6" name="Google Shape;346;g18d96a86e62_0_0"/>
          <p:cNvSpPr txBox="1"/>
          <p:nvPr/>
        </p:nvSpPr>
        <p:spPr>
          <a:xfrm>
            <a:off x="3005875" y="9277247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18d96a86e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2800" y="3411770"/>
            <a:ext cx="4194425" cy="21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8d96a86e6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9375" y="6221224"/>
            <a:ext cx="3403350" cy="191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1efd1c3d7_0_0"/>
          <p:cNvSpPr txBox="1"/>
          <p:nvPr>
            <p:ph idx="12" type="sldNum"/>
          </p:nvPr>
        </p:nvSpPr>
        <p:spPr>
          <a:xfrm>
            <a:off x="343140" y="9038659"/>
            <a:ext cx="14901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975" lIns="130000" spcFirstLastPara="1" rIns="130000" wrap="square" tIns="64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g3a1efd1c3d7_0_0"/>
          <p:cNvSpPr txBox="1"/>
          <p:nvPr/>
        </p:nvSpPr>
        <p:spPr>
          <a:xfrm>
            <a:off x="631225" y="2257925"/>
            <a:ext cx="12265500" cy="53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0425" lIns="340575" spcFirstLastPara="1" rIns="394400" wrap="square" tIns="70425">
            <a:noAutofit/>
          </a:bodyPr>
          <a:lstStyle/>
          <a:p>
            <a:pPr indent="-342900" lvl="1" marL="406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Factual knowledge</a:t>
            </a:r>
            <a:endParaRPr sz="3200">
              <a:solidFill>
                <a:schemeClr val="dk1"/>
              </a:solidFill>
            </a:endParaRPr>
          </a:p>
          <a:p>
            <a:pPr indent="-533400" lvl="2" marL="195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■"/>
            </a:pPr>
            <a:r>
              <a:rPr lang="en-US" sz="3200">
                <a:solidFill>
                  <a:schemeClr val="dk1"/>
                </a:solidFill>
              </a:rPr>
              <a:t>e.g.,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recent events</a:t>
            </a:r>
            <a:r>
              <a:rPr lang="en-US" sz="3200">
                <a:solidFill>
                  <a:schemeClr val="dk1"/>
                </a:solidFill>
              </a:rPr>
              <a:t> are being referenced?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06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Commonsense knowledge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400" lvl="2" marL="1955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■"/>
            </a:pPr>
            <a:r>
              <a:rPr lang="en-US" sz="3200">
                <a:solidFill>
                  <a:schemeClr val="dk1"/>
                </a:solidFill>
              </a:rPr>
              <a:t>e.g., why do we expect this community to care?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06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Related documents </a:t>
            </a:r>
            <a:r>
              <a:rPr lang="en-US" sz="3200">
                <a:solidFill>
                  <a:schemeClr val="dk1"/>
                </a:solidFill>
              </a:rPr>
              <a:t>(intertextuality)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400" lvl="2" marL="1955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■"/>
            </a:pPr>
            <a:r>
              <a:rPr lang="en-US" sz="3200">
                <a:solidFill>
                  <a:schemeClr val="dk1"/>
                </a:solidFill>
              </a:rPr>
              <a:t>e.g., what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news, social media posts</a:t>
            </a:r>
            <a:r>
              <a:rPr lang="en-US" sz="3200">
                <a:solidFill>
                  <a:schemeClr val="dk1"/>
                </a:solidFill>
              </a:rPr>
              <a:t> fuel the virality of this post? </a:t>
            </a:r>
            <a:endParaRPr sz="3200">
              <a:solidFill>
                <a:schemeClr val="dk1"/>
              </a:solidFill>
            </a:endParaRPr>
          </a:p>
          <a:p>
            <a:pPr indent="-342900" lvl="1" marL="406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400" lvl="2" marL="1955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■"/>
            </a:pPr>
            <a:r>
              <a:rPr lang="en-US" sz="3200">
                <a:solidFill>
                  <a:schemeClr val="dk1"/>
                </a:solidFill>
              </a:rPr>
              <a:t>e.g., in what context, like time, was this post made?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17" name="Google Shape;217;g3a1efd1c3d7_0_0"/>
          <p:cNvSpPr txBox="1"/>
          <p:nvPr/>
        </p:nvSpPr>
        <p:spPr>
          <a:xfrm>
            <a:off x="1238450" y="-363500"/>
            <a:ext cx="104649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latin typeface="Gill Sans"/>
                <a:ea typeface="Gill Sans"/>
                <a:cs typeface="Gill Sans"/>
                <a:sym typeface="Gill Sans"/>
              </a:rPr>
              <a:t>My passion: can AI make sense of complex media?</a:t>
            </a:r>
            <a:endParaRPr b="1" sz="66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g3a1efd1c3d7_0_0"/>
          <p:cNvSpPr txBox="1"/>
          <p:nvPr/>
        </p:nvSpPr>
        <p:spPr>
          <a:xfrm>
            <a:off x="3158275" y="94218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3a1efd1c3d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312" y="6975725"/>
            <a:ext cx="9418682" cy="28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9b0b467ac_0_37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Social Network Analysis: Responsible Use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/>
          </a:p>
        </p:txBody>
      </p:sp>
      <p:sp>
        <p:nvSpPr>
          <p:cNvPr id="354" name="Google Shape;354;ga9b0b467ac_0_37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>
                <a:solidFill>
                  <a:schemeClr val="dk1"/>
                </a:solidFill>
              </a:rPr>
              <a:t>Nodes often represent real people (sometimes accounts or posts)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>
                <a:solidFill>
                  <a:schemeClr val="dk1"/>
                </a:solidFill>
              </a:rPr>
              <a:t>Edges may represent actions (“likes”), relationships (“follows”), etc.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>
                <a:solidFill>
                  <a:schemeClr val="dk1"/>
                </a:solidFill>
              </a:rPr>
              <a:t>Avoid irresponsible research and writing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People are not mathematical objects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Properties of your model cannot be mapped 1-1 to properties of the real world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My online account ≇ me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>
                <a:solidFill>
                  <a:schemeClr val="dk1"/>
                </a:solidFill>
              </a:rPr>
              <a:t>A growing number of journals require social web research projects to obtain formal approval of an ethical review board.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5" name="Google Shape;355;ga9b0b467ac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49" y="9018320"/>
            <a:ext cx="2467755" cy="73427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9b0b467ac_0_37"/>
          <p:cNvSpPr/>
          <p:nvPr/>
        </p:nvSpPr>
        <p:spPr>
          <a:xfrm>
            <a:off x="3817751" y="9269550"/>
            <a:ext cx="6005124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9b0b467ac_0_29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Social Network Analysis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/>
          </a:p>
        </p:txBody>
      </p:sp>
      <p:sp>
        <p:nvSpPr>
          <p:cNvPr id="362" name="Google Shape;362;ga9b0b467ac_0_29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 of network theory to study social structures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US"/>
              <a:t>Global</a:t>
            </a:r>
            <a:r>
              <a:rPr lang="en-US"/>
              <a:t> properties of the overall network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density 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# edges w.r.t. max. number of possible edges,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diameter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longest shortest path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...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b="1" lang="en-US">
                <a:solidFill>
                  <a:schemeClr val="dk1"/>
                </a:solidFill>
              </a:rPr>
              <a:t>Local</a:t>
            </a:r>
            <a:r>
              <a:rPr lang="en-US">
                <a:solidFill>
                  <a:schemeClr val="dk1"/>
                </a:solidFill>
              </a:rPr>
              <a:t> properties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of an individual (“ego”) in the network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-US" u="sng"/>
              <a:t>centrality</a:t>
            </a:r>
            <a:r>
              <a:rPr lang="en-US"/>
              <a:t> (see notebook)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of local groups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motifs, </a:t>
            </a:r>
            <a:r>
              <a:rPr b="1" lang="en-US" u="sng"/>
              <a:t>communities, cliques</a:t>
            </a:r>
            <a:r>
              <a:rPr lang="en-US"/>
              <a:t> (NP complete)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260a3c250_0_1"/>
          <p:cNvSpPr/>
          <p:nvPr/>
        </p:nvSpPr>
        <p:spPr>
          <a:xfrm>
            <a:off x="0" y="0"/>
            <a:ext cx="13004700" cy="84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g3a260a3c250_0_1"/>
          <p:cNvSpPr txBox="1"/>
          <p:nvPr>
            <p:ph idx="1" type="subTitle"/>
          </p:nvPr>
        </p:nvSpPr>
        <p:spPr>
          <a:xfrm>
            <a:off x="0" y="5057775"/>
            <a:ext cx="13004700" cy="849300"/>
          </a:xfrm>
          <a:prstGeom prst="rect">
            <a:avLst/>
          </a:prstGeom>
          <a:solidFill>
            <a:srgbClr val="5983B0">
              <a:alpha val="47060"/>
            </a:srgbClr>
          </a:solidFill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</a:pPr>
            <a:r>
              <a:rPr b="1" lang="en-US"/>
              <a:t>Social Network Analysis </a:t>
            </a:r>
            <a:r>
              <a:rPr b="1" lang="en-US" u="sng"/>
              <a:t>of Individuals: Centrality</a:t>
            </a:r>
            <a:endParaRPr u="sn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24df49e98_0_78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Key insights from web page ranking</a:t>
            </a:r>
            <a:endParaRPr sz="6400"/>
          </a:p>
        </p:txBody>
      </p:sp>
      <p:sp>
        <p:nvSpPr>
          <p:cNvPr id="374" name="Google Shape;374;g3a24df49e98_0_78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nodes are not equally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is a large diversity in the network node connectivity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Trustworthy nodes may point to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Nodes that actually know about X (say newspapers)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might all be pointing to many instances of X (newspapers)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24df49e98_0_30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concepts</a:t>
            </a:r>
            <a:endParaRPr/>
          </a:p>
        </p:txBody>
      </p:sp>
      <p:sp>
        <p:nvSpPr>
          <p:cNvPr id="380" name="Google Shape;380;g3a24df49e98_0_30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Eccentricity: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Maximum distance of a node to other nodes in the graph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point: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 with lowest eccentricity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Radius: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central point’s eccentricity (lowest max-distance)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Diameter: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largest eccentricity (highest max-distance)</a:t>
            </a:r>
            <a:endParaRPr sz="3000"/>
          </a:p>
        </p:txBody>
      </p:sp>
      <p:sp>
        <p:nvSpPr>
          <p:cNvPr id="381" name="Google Shape;381;g3a24df49e98_0_30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24df49e98_0_24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Centrality metrics</a:t>
            </a:r>
            <a:endParaRPr/>
          </a:p>
        </p:txBody>
      </p:sp>
      <p:sp>
        <p:nvSpPr>
          <p:cNvPr id="387" name="Google Shape;387;g3a24df49e98_0_24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Degree 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centrality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PageRank 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HITS 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(hyperlink-induced topic search)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Betweenness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centrality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3a24df49e98_0_24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24df49e98_0_0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 centrality</a:t>
            </a:r>
            <a:endParaRPr/>
          </a:p>
        </p:txBody>
      </p:sp>
      <p:pic>
        <p:nvPicPr>
          <p:cNvPr id="394" name="Google Shape;394;g3a24df49e98_0_0" title="Screenshot 2025-11-11 at 09.43.48.png"/>
          <p:cNvPicPr preferRelativeResize="0"/>
          <p:nvPr/>
        </p:nvPicPr>
        <p:blipFill rotWithShape="1">
          <a:blip r:embed="rId3">
            <a:alphaModFix/>
          </a:blip>
          <a:srcRect b="59564" l="0" r="0" t="0"/>
          <a:stretch/>
        </p:blipFill>
        <p:spPr>
          <a:xfrm>
            <a:off x="0" y="2060243"/>
            <a:ext cx="13003203" cy="25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3a24df49e98_0_0"/>
          <p:cNvSpPr txBox="1"/>
          <p:nvPr>
            <p:ph idx="1" type="body"/>
          </p:nvPr>
        </p:nvSpPr>
        <p:spPr>
          <a:xfrm>
            <a:off x="490150" y="4991400"/>
            <a:ext cx="12172800" cy="45162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Advantages: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easy to compute, easy to update, easy to understand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Disadvantages: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considers only direct neighbourhood, easy to manipulate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a24df49e98_0_0"/>
          <p:cNvSpPr txBox="1"/>
          <p:nvPr/>
        </p:nvSpPr>
        <p:spPr>
          <a:xfrm>
            <a:off x="3005875" y="9269400"/>
            <a:ext cx="7044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 (adapted from M. Krotzsch)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a24df49e98_0_10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 centrality</a:t>
            </a:r>
            <a:endParaRPr/>
          </a:p>
        </p:txBody>
      </p:sp>
      <p:sp>
        <p:nvSpPr>
          <p:cNvPr id="402" name="Google Shape;402;g3a24df49e98_0_10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Nodes with maximum in-degree or out-degree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Normalized by maximum degree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g3a24df49e9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0" y="5006303"/>
            <a:ext cx="4307249" cy="35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a24df49e98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950" y="5006300"/>
            <a:ext cx="4307250" cy="348370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a24df49e98_0_10"/>
          <p:cNvSpPr/>
          <p:nvPr/>
        </p:nvSpPr>
        <p:spPr>
          <a:xfrm>
            <a:off x="5334325" y="6192050"/>
            <a:ext cx="1710900" cy="8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6" name="Google Shape;406;g3a24df49e98_0_10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408ca2e30_0_1477"/>
          <p:cNvSpPr txBox="1"/>
          <p:nvPr>
            <p:ph type="title"/>
          </p:nvPr>
        </p:nvSpPr>
        <p:spPr>
          <a:xfrm>
            <a:off x="207675" y="337013"/>
            <a:ext cx="85794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-US"/>
              <a:t>PageRank centrality</a:t>
            </a:r>
            <a:endParaRPr/>
          </a:p>
        </p:txBody>
      </p:sp>
      <p:sp>
        <p:nvSpPr>
          <p:cNvPr id="412" name="Google Shape;412;g31408ca2e30_0_1477"/>
          <p:cNvSpPr txBox="1"/>
          <p:nvPr>
            <p:ph idx="1" type="body"/>
          </p:nvPr>
        </p:nvSpPr>
        <p:spPr>
          <a:xfrm>
            <a:off x="490150" y="2900200"/>
            <a:ext cx="12173700" cy="60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</a:rPr>
              <a:t>Web algorithm</a:t>
            </a:r>
            <a:r>
              <a:rPr lang="en-US">
                <a:solidFill>
                  <a:schemeClr val="dk1"/>
                </a:solidFill>
              </a:rPr>
              <a:t> adapted for networks/graphs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Probability a </a:t>
            </a:r>
            <a:r>
              <a:rPr b="1" lang="en-US">
                <a:solidFill>
                  <a:schemeClr val="dk1"/>
                </a:solidFill>
              </a:rPr>
              <a:t>random walk</a:t>
            </a:r>
            <a:r>
              <a:rPr lang="en-US">
                <a:solidFill>
                  <a:schemeClr val="dk1"/>
                </a:solidFill>
              </a:rPr>
              <a:t> (with restart) will </a:t>
            </a:r>
            <a:r>
              <a:rPr b="1" lang="en-US">
                <a:solidFill>
                  <a:schemeClr val="dk1"/>
                </a:solidFill>
              </a:rPr>
              <a:t>reach a node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node importance is estimated through its </a:t>
            </a:r>
            <a:r>
              <a:rPr b="1" lang="en-US"/>
              <a:t>votes (in-links)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Links from </a:t>
            </a:r>
            <a:r>
              <a:rPr b="1" lang="en-US"/>
              <a:t>important pages</a:t>
            </a:r>
            <a:r>
              <a:rPr lang="en-US"/>
              <a:t> count more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Iterative algorithm: each iteration distributes node’s PageRank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neighbors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13" name="Google Shape;413;g31408ca2e30_0_1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6375" y="98700"/>
            <a:ext cx="3474726" cy="280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1408ca2e30_0_1477"/>
          <p:cNvSpPr txBox="1"/>
          <p:nvPr/>
        </p:nvSpPr>
        <p:spPr>
          <a:xfrm>
            <a:off x="5002475" y="132875"/>
            <a:ext cx="495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https://en.wikipedia.org/wiki/PageRank#/media/File:PageRanks-Example.svg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31408ca2e30_0_1477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408ca2e30_0_1482"/>
          <p:cNvSpPr txBox="1"/>
          <p:nvPr>
            <p:ph type="title"/>
          </p:nvPr>
        </p:nvSpPr>
        <p:spPr>
          <a:xfrm>
            <a:off x="570725" y="717650"/>
            <a:ext cx="65214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-US"/>
              <a:t>HITS centrality</a:t>
            </a:r>
            <a:endParaRPr/>
          </a:p>
        </p:txBody>
      </p:sp>
      <p:sp>
        <p:nvSpPr>
          <p:cNvPr id="421" name="Google Shape;421;g31408ca2e30_0_1482"/>
          <p:cNvSpPr txBox="1"/>
          <p:nvPr>
            <p:ph idx="1" type="body"/>
          </p:nvPr>
        </p:nvSpPr>
        <p:spPr>
          <a:xfrm>
            <a:off x="505850" y="3304200"/>
            <a:ext cx="11895000" cy="5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Distinguish between </a:t>
            </a:r>
            <a:r>
              <a:rPr b="1" lang="en-US"/>
              <a:t>Hub</a:t>
            </a:r>
            <a:r>
              <a:rPr lang="en-US"/>
              <a:t> and </a:t>
            </a:r>
            <a:r>
              <a:rPr b="1" lang="en-US"/>
              <a:t>Authority</a:t>
            </a:r>
            <a:r>
              <a:rPr lang="en-US"/>
              <a:t> nodes.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Authorities contain useful information, hubs link to authorities.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Each node has 2 scores: H and 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good hub links to many good authorities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good authority is linked from many good hubs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Note a self-reinforcing recursive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Iterate until convergence</a:t>
            </a:r>
            <a:endParaRPr/>
          </a:p>
        </p:txBody>
      </p:sp>
      <p:grpSp>
        <p:nvGrpSpPr>
          <p:cNvPr id="422" name="Google Shape;422;g31408ca2e30_0_1482"/>
          <p:cNvGrpSpPr/>
          <p:nvPr/>
        </p:nvGrpSpPr>
        <p:grpSpPr>
          <a:xfrm>
            <a:off x="7486535" y="-6"/>
            <a:ext cx="5516672" cy="3385058"/>
            <a:chOff x="5935125" y="5627925"/>
            <a:chExt cx="6207575" cy="3809000"/>
          </a:xfrm>
        </p:grpSpPr>
        <p:pic>
          <p:nvPicPr>
            <p:cNvPr id="423" name="Google Shape;423;g31408ca2e30_0_14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250" y="5627925"/>
              <a:ext cx="5939450" cy="33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g31408ca2e30_0_1482"/>
            <p:cNvSpPr/>
            <p:nvPr/>
          </p:nvSpPr>
          <p:spPr>
            <a:xfrm>
              <a:off x="5935125" y="8703125"/>
              <a:ext cx="849600" cy="73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81250" lIns="81250" spcFirstLastPara="1" rIns="81250" wrap="square" tIns="81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4"/>
                <a:buFont typeface="Arial"/>
                <a:buNone/>
              </a:pPr>
              <a:r>
                <a:t/>
              </a:r>
              <a:endParaRPr b="0" i="0" sz="1244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5" name="Google Shape;425;g31408ca2e30_0_1482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1408ca2e30_0_1482"/>
          <p:cNvSpPr txBox="1"/>
          <p:nvPr/>
        </p:nvSpPr>
        <p:spPr>
          <a:xfrm>
            <a:off x="2689975" y="198150"/>
            <a:ext cx="551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https://www.eecs.yorku.ca/~papaggel/courses/eecs4414/docs/lectures/04-link-analysis.pdf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24df49e98_0_257"/>
          <p:cNvSpPr/>
          <p:nvPr/>
        </p:nvSpPr>
        <p:spPr>
          <a:xfrm>
            <a:off x="0" y="0"/>
            <a:ext cx="13004700" cy="84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Google Shape;225;g3a24df49e98_0_257"/>
          <p:cNvSpPr txBox="1"/>
          <p:nvPr>
            <p:ph idx="1" type="subTitle"/>
          </p:nvPr>
        </p:nvSpPr>
        <p:spPr>
          <a:xfrm>
            <a:off x="0" y="5057775"/>
            <a:ext cx="13004700" cy="849300"/>
          </a:xfrm>
          <a:prstGeom prst="rect">
            <a:avLst/>
          </a:prstGeom>
          <a:solidFill>
            <a:srgbClr val="5983B0">
              <a:alpha val="47060"/>
            </a:srgbClr>
          </a:solidFill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</a:pPr>
            <a:r>
              <a:rPr b="1" lang="en-US"/>
              <a:t>Research projects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a24df49e98_0_85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Betweenness centrality</a:t>
            </a:r>
            <a:endParaRPr/>
          </a:p>
        </p:txBody>
      </p:sp>
      <p:sp>
        <p:nvSpPr>
          <p:cNvPr id="432" name="Google Shape;432;g3a24df49e98_0_85"/>
          <p:cNvSpPr txBox="1"/>
          <p:nvPr>
            <p:ph idx="1" type="body"/>
          </p:nvPr>
        </p:nvSpPr>
        <p:spPr>
          <a:xfrm>
            <a:off x="490150" y="2254925"/>
            <a:ext cx="12172800" cy="8454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all-pairs shortest paths a node participates in</a:t>
            </a:r>
            <a:endParaRPr/>
          </a:p>
        </p:txBody>
      </p:sp>
      <p:pic>
        <p:nvPicPr>
          <p:cNvPr id="433" name="Google Shape;433;g3a24df49e98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51725"/>
            <a:ext cx="5138751" cy="24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3a24df49e98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5175" y="4151725"/>
            <a:ext cx="4149949" cy="26775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a24df49e98_0_85"/>
          <p:cNvSpPr/>
          <p:nvPr/>
        </p:nvSpPr>
        <p:spPr>
          <a:xfrm>
            <a:off x="6221100" y="4842300"/>
            <a:ext cx="1710900" cy="8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6" name="Google Shape;436;g3a24df49e98_0_85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260a3c250_0_6"/>
          <p:cNvSpPr/>
          <p:nvPr/>
        </p:nvSpPr>
        <p:spPr>
          <a:xfrm>
            <a:off x="0" y="0"/>
            <a:ext cx="13004700" cy="84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2" name="Google Shape;442;g3a260a3c250_0_6"/>
          <p:cNvSpPr txBox="1"/>
          <p:nvPr>
            <p:ph idx="1" type="subTitle"/>
          </p:nvPr>
        </p:nvSpPr>
        <p:spPr>
          <a:xfrm>
            <a:off x="0" y="5057775"/>
            <a:ext cx="13004700" cy="849300"/>
          </a:xfrm>
          <a:prstGeom prst="rect">
            <a:avLst/>
          </a:prstGeom>
          <a:solidFill>
            <a:srgbClr val="5983B0">
              <a:alpha val="47060"/>
            </a:srgbClr>
          </a:solidFill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</a:pPr>
            <a:r>
              <a:rPr b="1" lang="en-US"/>
              <a:t>Social Network Analysis </a:t>
            </a:r>
            <a:r>
              <a:rPr b="1" lang="en-US" u="sng"/>
              <a:t>of Groups: Community Detection</a:t>
            </a:r>
            <a:endParaRPr u="sng"/>
          </a:p>
        </p:txBody>
      </p:sp>
      <p:sp>
        <p:nvSpPr>
          <p:cNvPr id="443" name="Google Shape;443;g3a260a3c250_0_6"/>
          <p:cNvSpPr txBox="1"/>
          <p:nvPr/>
        </p:nvSpPr>
        <p:spPr>
          <a:xfrm>
            <a:off x="3005875" y="9276565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24df49e98_0_101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 detection</a:t>
            </a:r>
            <a:endParaRPr/>
          </a:p>
        </p:txBody>
      </p:sp>
      <p:pic>
        <p:nvPicPr>
          <p:cNvPr id="449" name="Google Shape;449;g3a24df49e98_0_101" title="Screenshot 2025-11-11 at 10.39.55.png"/>
          <p:cNvPicPr preferRelativeResize="0"/>
          <p:nvPr/>
        </p:nvPicPr>
        <p:blipFill rotWithShape="1">
          <a:blip r:embed="rId3">
            <a:alphaModFix/>
          </a:blip>
          <a:srcRect b="0" l="0" r="0" t="12656"/>
          <a:stretch/>
        </p:blipFill>
        <p:spPr>
          <a:xfrm>
            <a:off x="0" y="1379500"/>
            <a:ext cx="13003203" cy="75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a24df49e98_0_101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a24df49e98_0_107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Taxonomy of community criteria</a:t>
            </a:r>
            <a:endParaRPr sz="7000"/>
          </a:p>
        </p:txBody>
      </p:sp>
      <p:sp>
        <p:nvSpPr>
          <p:cNvPr id="456" name="Google Shape;456;g3a24df49e98_0_107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Roughly, community detection methods can be divided into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 categories (not exclusive):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1. Node-Centric Community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– Each node in a group satisfies certain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2. Group-Centric Community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– Consider the connections within a group as a whole. The group has to satisfy certain properties without zooming into node-level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3. Network-Centric Community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– Partition the whole network into several disjoint 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4. Hierarchy-Centric Community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– Construct a hierarchical structure of communities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a24df49e98_0_107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a24df49e98_0_114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 mutuality: Cliques</a:t>
            </a:r>
            <a:endParaRPr/>
          </a:p>
        </p:txBody>
      </p:sp>
      <p:sp>
        <p:nvSpPr>
          <p:cNvPr id="463" name="Google Shape;463;g3a24df49e98_0_114"/>
          <p:cNvSpPr txBox="1"/>
          <p:nvPr>
            <p:ph idx="1" type="body"/>
          </p:nvPr>
        </p:nvSpPr>
        <p:spPr>
          <a:xfrm>
            <a:off x="490150" y="2254925"/>
            <a:ext cx="12172800" cy="72528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g3a24df49e98_0_114" title="Screenshot 2025-11-11 at 10.43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598"/>
            <a:ext cx="13003203" cy="686985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a24df49e98_0_114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24df49e98_0_120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Connected components</a:t>
            </a:r>
            <a:endParaRPr/>
          </a:p>
        </p:txBody>
      </p:sp>
      <p:sp>
        <p:nvSpPr>
          <p:cNvPr id="471" name="Google Shape;471;g3a24df49e98_0_120"/>
          <p:cNvSpPr txBox="1"/>
          <p:nvPr>
            <p:ph idx="1" type="body"/>
          </p:nvPr>
        </p:nvSpPr>
        <p:spPr>
          <a:xfrm>
            <a:off x="490150" y="2254925"/>
            <a:ext cx="12172800" cy="7824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of nodes where each node is reachable from all other nodes</a:t>
            </a:r>
            <a:endParaRPr/>
          </a:p>
        </p:txBody>
      </p:sp>
      <p:pic>
        <p:nvPicPr>
          <p:cNvPr id="472" name="Google Shape;472;g3a24df49e98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5" y="4227888"/>
            <a:ext cx="5107676" cy="30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3a24df49e98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050" y="3699825"/>
            <a:ext cx="5904749" cy="45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a24df49e98_0_120"/>
          <p:cNvSpPr/>
          <p:nvPr/>
        </p:nvSpPr>
        <p:spPr>
          <a:xfrm>
            <a:off x="5646150" y="5321000"/>
            <a:ext cx="1710900" cy="8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5" name="Google Shape;475;g3a24df49e98_0_120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a24df49e98_0_130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Modularity</a:t>
            </a:r>
            <a:endParaRPr/>
          </a:p>
        </p:txBody>
      </p:sp>
      <p:sp>
        <p:nvSpPr>
          <p:cNvPr id="481" name="Google Shape;481;g3a24df49e98_0_130"/>
          <p:cNvSpPr txBox="1"/>
          <p:nvPr>
            <p:ph idx="1" type="body"/>
          </p:nvPr>
        </p:nvSpPr>
        <p:spPr>
          <a:xfrm>
            <a:off x="490150" y="1603575"/>
            <a:ext cx="12172800" cy="14886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Number of within-cluster edges minus expected edges in random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g3a24df49e98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113" y="3464300"/>
            <a:ext cx="9864975" cy="57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3a24df49e98_0_130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a260a3c250_0_11"/>
          <p:cNvSpPr txBox="1"/>
          <p:nvPr>
            <p:ph type="title"/>
          </p:nvPr>
        </p:nvSpPr>
        <p:spPr>
          <a:xfrm>
            <a:off x="490150" y="98700"/>
            <a:ext cx="12172800" cy="186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/>
              <a:t>Agglomerative Hierarchical Clustering</a:t>
            </a:r>
            <a:endParaRPr sz="6100"/>
          </a:p>
        </p:txBody>
      </p:sp>
      <p:sp>
        <p:nvSpPr>
          <p:cNvPr id="489" name="Google Shape;489;g3a260a3c250_0_11"/>
          <p:cNvSpPr txBox="1"/>
          <p:nvPr>
            <p:ph idx="1" type="body"/>
          </p:nvPr>
        </p:nvSpPr>
        <p:spPr>
          <a:xfrm>
            <a:off x="490150" y="2254925"/>
            <a:ext cx="12172800" cy="2582100"/>
          </a:xfrm>
          <a:prstGeom prst="rect">
            <a:avLst/>
          </a:prstGeom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Initialize each node as a community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communities successively into larger communities following a certain criterion (e.g., based on modularity increase)</a:t>
            </a:r>
            <a:endParaRPr/>
          </a:p>
        </p:txBody>
      </p:sp>
      <p:pic>
        <p:nvPicPr>
          <p:cNvPr id="490" name="Google Shape;490;g3a260a3c25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88" y="5720275"/>
            <a:ext cx="4247500" cy="16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3a260a3c250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813" y="5820600"/>
            <a:ext cx="51816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a260a3c250_0_11"/>
          <p:cNvSpPr/>
          <p:nvPr/>
        </p:nvSpPr>
        <p:spPr>
          <a:xfrm>
            <a:off x="5262788" y="6066175"/>
            <a:ext cx="1710900" cy="8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3" name="Google Shape;493;g3a260a3c250_0_11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408ca2e30_0_1"/>
          <p:cNvSpPr/>
          <p:nvPr/>
        </p:nvSpPr>
        <p:spPr>
          <a:xfrm>
            <a:off x="0" y="0"/>
            <a:ext cx="13004700" cy="84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9" name="Google Shape;499;g31408ca2e30_0_1"/>
          <p:cNvSpPr txBox="1"/>
          <p:nvPr>
            <p:ph idx="1" type="subTitle"/>
          </p:nvPr>
        </p:nvSpPr>
        <p:spPr>
          <a:xfrm>
            <a:off x="0" y="5057775"/>
            <a:ext cx="13004700" cy="849300"/>
          </a:xfrm>
          <a:prstGeom prst="rect">
            <a:avLst/>
          </a:prstGeom>
          <a:solidFill>
            <a:srgbClr val="5983B0">
              <a:alpha val="47058"/>
            </a:srgbClr>
          </a:solidFill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</a:pPr>
            <a:r>
              <a:rPr b="1" lang="en-US"/>
              <a:t>Social Network Analysis of Internet Memes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8d96a86e62_0_256"/>
          <p:cNvSpPr/>
          <p:nvPr/>
        </p:nvSpPr>
        <p:spPr>
          <a:xfrm>
            <a:off x="1264164" y="2281666"/>
            <a:ext cx="10473300" cy="56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●"/>
            </a:pPr>
            <a:r>
              <a:rPr b="1" i="0" lang="en-US" sz="2900" u="none" cap="none" strike="noStrike">
                <a:solidFill>
                  <a:srgbClr val="000000"/>
                </a:solidFill>
              </a:rPr>
              <a:t>Cultural artifacts</a:t>
            </a: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encapsulating modern folklore.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−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reflect the social landscape.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31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●"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Possible sources of </a:t>
            </a:r>
            <a:r>
              <a:rPr b="1" i="0" lang="en-US" sz="2900" u="none" cap="none" strike="noStrike">
                <a:solidFill>
                  <a:srgbClr val="000000"/>
                </a:solidFill>
              </a:rPr>
              <a:t>threats and issues</a:t>
            </a: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−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#10yearschallenge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−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Satire is often linked to post-truth.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31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●"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Vehicles for </a:t>
            </a:r>
            <a:r>
              <a:rPr b="1" i="0" lang="en-US" sz="2900" u="none" cap="none" strike="noStrike">
                <a:solidFill>
                  <a:srgbClr val="000000"/>
                </a:solidFill>
              </a:rPr>
              <a:t>virality</a:t>
            </a: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−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into psychology, social network analysis, technology diffusion and utilisation.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31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●"/>
            </a:pPr>
            <a:r>
              <a:rPr b="1" i="0" lang="en-US" sz="2900" u="none" cap="none" strike="noStrike">
                <a:solidFill>
                  <a:srgbClr val="000000"/>
                </a:solidFill>
              </a:rPr>
              <a:t>Media study</a:t>
            </a: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analysis.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−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are increasingly active.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863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−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 criticism.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8d96a86e62_0_256"/>
          <p:cNvSpPr/>
          <p:nvPr/>
        </p:nvSpPr>
        <p:spPr>
          <a:xfrm>
            <a:off x="650080" y="593183"/>
            <a:ext cx="117018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We Study Memes?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8d96a86e62_0_256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Davide Ceolin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g18d96a86e62_0_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1092" y="9052515"/>
            <a:ext cx="1458482" cy="78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18d96a86e62_0_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49" y="9019400"/>
            <a:ext cx="2467755" cy="73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24df49e98_0_262"/>
          <p:cNvSpPr txBox="1"/>
          <p:nvPr/>
        </p:nvSpPr>
        <p:spPr>
          <a:xfrm>
            <a:off x="1270000" y="254000"/>
            <a:ext cx="104649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Gill Sans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Research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a24df49e98_0_262"/>
          <p:cNvSpPr txBox="1"/>
          <p:nvPr/>
        </p:nvSpPr>
        <p:spPr>
          <a:xfrm>
            <a:off x="1270000" y="2555600"/>
            <a:ext cx="10744200" cy="59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✔"/>
            </a:pPr>
            <a:r>
              <a:rPr b="0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Identify a relevant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research question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and:</a:t>
            </a:r>
            <a:endParaRPr b="0" i="0" sz="3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■"/>
            </a:pPr>
            <a:r>
              <a:rPr b="1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position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your work wrt literature and lectures;</a:t>
            </a:r>
            <a:endParaRPr b="0" i="0" sz="3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2" marL="1371600" rtl="0" algn="l"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Char char="■"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(collect and) </a:t>
            </a: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analyze</a:t>
            </a: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Social Web </a:t>
            </a: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datasets</a:t>
            </a: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using adequate methods</a:t>
            </a:r>
            <a:endParaRPr sz="3200"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■"/>
            </a:pPr>
            <a:r>
              <a:rPr b="0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explain how your project addresses the research question (</a:t>
            </a:r>
            <a:r>
              <a:rPr b="1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evaluate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!)</a:t>
            </a:r>
            <a:endParaRPr b="0" i="0" sz="3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✔"/>
            </a:pPr>
            <a:r>
              <a:rPr lang="en-US" sz="3200"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ubmit</a:t>
            </a:r>
            <a:endParaRPr b="0" i="0" sz="3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■"/>
            </a:pPr>
            <a:r>
              <a:rPr lang="en-US" sz="3200"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ython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notebook</a:t>
            </a:r>
            <a:r>
              <a:rPr b="0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with code &amp; data</a:t>
            </a:r>
            <a:endParaRPr b="0" i="0" sz="3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■"/>
            </a:pPr>
            <a:r>
              <a:rPr lang="en-US" sz="3200"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0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esearch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article</a:t>
            </a:r>
            <a:endParaRPr b="1" i="0" sz="3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Char char="✔"/>
            </a:pPr>
            <a:r>
              <a:rPr lang="en-US" sz="3200">
                <a:latin typeface="Gill Sans"/>
                <a:ea typeface="Gill Sans"/>
                <a:cs typeface="Gill Sans"/>
                <a:sym typeface="Gill Sans"/>
              </a:rPr>
              <a:t>Present</a:t>
            </a:r>
            <a:endParaRPr sz="3200"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Char char="○"/>
            </a:pPr>
            <a:r>
              <a:rPr lang="en-US" sz="3200">
                <a:latin typeface="Gill Sans"/>
                <a:ea typeface="Gill Sans"/>
                <a:cs typeface="Gill Sans"/>
                <a:sym typeface="Gill Sans"/>
              </a:rPr>
              <a:t>project pitch </a:t>
            </a:r>
            <a:endParaRPr sz="3200"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Char char="○"/>
            </a:pPr>
            <a:r>
              <a:rPr lang="en-US" sz="3200">
                <a:latin typeface="Gill Sans"/>
                <a:ea typeface="Gill Sans"/>
                <a:cs typeface="Gill Sans"/>
                <a:sym typeface="Gill Sans"/>
              </a:rPr>
              <a:t>final presentation (12/12)</a:t>
            </a:r>
            <a:endParaRPr sz="32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2" name="Google Shape;232;g3a24df49e98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5" y="9018587"/>
            <a:ext cx="2468562" cy="73501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a24df49e98_0_262"/>
          <p:cNvSpPr txBox="1"/>
          <p:nvPr/>
        </p:nvSpPr>
        <p:spPr>
          <a:xfrm>
            <a:off x="3005875" y="9269400"/>
            <a:ext cx="580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31408ca2e30_0_1233"/>
          <p:cNvPicPr preferRelativeResize="0"/>
          <p:nvPr/>
        </p:nvPicPr>
        <p:blipFill rotWithShape="1">
          <a:blip r:embed="rId3">
            <a:alphaModFix/>
          </a:blip>
          <a:srcRect b="0" l="0" r="22779" t="0"/>
          <a:stretch/>
        </p:blipFill>
        <p:spPr>
          <a:xfrm>
            <a:off x="7492325" y="620500"/>
            <a:ext cx="5338526" cy="88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31408ca2e30_0_1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44" y="2227154"/>
            <a:ext cx="6261064" cy="276060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31408ca2e30_0_1233"/>
          <p:cNvSpPr txBox="1"/>
          <p:nvPr>
            <p:ph idx="1" type="body"/>
          </p:nvPr>
        </p:nvSpPr>
        <p:spPr>
          <a:xfrm>
            <a:off x="377975" y="4987776"/>
            <a:ext cx="6261000" cy="64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4450" lIns="144450" spcFirstLastPara="1" rIns="144450" wrap="square" tIns="14445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SzPts val="3613"/>
              <a:buNone/>
            </a:pPr>
            <a:r>
              <a:rPr lang="en-US" sz="2200">
                <a:solidFill>
                  <a:schemeClr val="dk1"/>
                </a:solidFill>
              </a:rPr>
              <a:t>Meme encyclopedias and generators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16" name="Google Shape;516;g31408ca2e30_0_1233"/>
          <p:cNvSpPr txBox="1"/>
          <p:nvPr>
            <p:ph idx="1" type="body"/>
          </p:nvPr>
        </p:nvSpPr>
        <p:spPr>
          <a:xfrm>
            <a:off x="7791675" y="6309076"/>
            <a:ext cx="5211600" cy="69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4450" lIns="144450" spcFirstLastPara="1" rIns="144450" wrap="square" tIns="14445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SzPts val="3294"/>
              <a:buNone/>
            </a:pPr>
            <a:r>
              <a:rPr lang="en-US" sz="2200">
                <a:solidFill>
                  <a:schemeClr val="dk1"/>
                </a:solidFill>
              </a:rPr>
              <a:t>Extra knowledge in Wikidata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17" name="Google Shape;517;g31408ca2e30_0_1233"/>
          <p:cNvSpPr/>
          <p:nvPr/>
        </p:nvSpPr>
        <p:spPr>
          <a:xfrm>
            <a:off x="2730652" y="9188534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31408ca2e30_0_1233"/>
          <p:cNvSpPr/>
          <p:nvPr/>
        </p:nvSpPr>
        <p:spPr>
          <a:xfrm>
            <a:off x="-51450" y="593175"/>
            <a:ext cx="72639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/>
              <a:t>Where are Memes Found?</a:t>
            </a:r>
            <a:endParaRPr b="1" sz="5500"/>
          </a:p>
        </p:txBody>
      </p:sp>
      <p:pic>
        <p:nvPicPr>
          <p:cNvPr id="519" name="Google Shape;519;g31408ca2e30_0_1233"/>
          <p:cNvPicPr preferRelativeResize="0"/>
          <p:nvPr/>
        </p:nvPicPr>
        <p:blipFill rotWithShape="1">
          <a:blip r:embed="rId5">
            <a:alphaModFix/>
          </a:blip>
          <a:srcRect b="63154" l="22378" r="0" t="0"/>
          <a:stretch/>
        </p:blipFill>
        <p:spPr>
          <a:xfrm>
            <a:off x="377974" y="7093975"/>
            <a:ext cx="5785074" cy="20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31408ca2e30_0_1233"/>
          <p:cNvSpPr txBox="1"/>
          <p:nvPr>
            <p:ph idx="1" type="body"/>
          </p:nvPr>
        </p:nvSpPr>
        <p:spPr>
          <a:xfrm>
            <a:off x="1359151" y="6578201"/>
            <a:ext cx="4676100" cy="64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4450" lIns="144450" spcFirstLastPara="1" rIns="144450" wrap="square" tIns="14445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SzPts val="3294"/>
              <a:buNone/>
            </a:pPr>
            <a:r>
              <a:rPr lang="en-US" sz="2200">
                <a:solidFill>
                  <a:schemeClr val="dk1"/>
                </a:solidFill>
              </a:rPr>
              <a:t>Social media sites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408ca2e30_0_616"/>
          <p:cNvSpPr txBox="1"/>
          <p:nvPr>
            <p:ph type="title"/>
          </p:nvPr>
        </p:nvSpPr>
        <p:spPr>
          <a:xfrm>
            <a:off x="48270" y="305014"/>
            <a:ext cx="12906900" cy="13482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</a:pPr>
            <a:r>
              <a:rPr lang="en-US"/>
              <a:t>Consolidating internet meme information: </a:t>
            </a:r>
            <a:br>
              <a:rPr lang="en-US"/>
            </a:br>
            <a:r>
              <a:rPr lang="en-US"/>
              <a:t>The Internet Meme Knowledge Graph (IMKG)</a:t>
            </a:r>
            <a:endParaRPr/>
          </a:p>
        </p:txBody>
      </p:sp>
      <p:sp>
        <p:nvSpPr>
          <p:cNvPr id="526" name="Google Shape;526;g31408ca2e30_0_616"/>
          <p:cNvSpPr txBox="1"/>
          <p:nvPr>
            <p:ph idx="12" type="sldNum"/>
          </p:nvPr>
        </p:nvSpPr>
        <p:spPr>
          <a:xfrm>
            <a:off x="480784" y="8472210"/>
            <a:ext cx="8364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pic>
        <p:nvPicPr>
          <p:cNvPr descr="A screen shot of a computer&#10;&#10;Description automatically generated" id="527" name="Google Shape;527;g31408ca2e30_0_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274" y="2397376"/>
            <a:ext cx="9486600" cy="537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31408ca2e30_0_616"/>
          <p:cNvSpPr txBox="1"/>
          <p:nvPr/>
        </p:nvSpPr>
        <p:spPr>
          <a:xfrm>
            <a:off x="4693932" y="8387703"/>
            <a:ext cx="5430000" cy="632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rotWithShape="0" algn="ctr" dir="2700000" dist="127000">
              <a:schemeClr val="dk1">
                <a:alpha val="4710"/>
              </a:schemeClr>
            </a:outerShdw>
          </a:effectLst>
        </p:spPr>
        <p:txBody>
          <a:bodyPr anchorCtr="0" anchor="t" bIns="54150" lIns="108325" spcFirstLastPara="1" rIns="108325" wrap="square" tIns="5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-US" sz="17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IMKG: The Internet Meme Knowledge Graph. R Tommasini, F Ilievski, T Wijesiriwardene. ESWC 2023</a:t>
            </a:r>
            <a:endParaRPr b="0" i="1" sz="17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31408ca2e30_0_616"/>
          <p:cNvSpPr/>
          <p:nvPr/>
        </p:nvSpPr>
        <p:spPr>
          <a:xfrm>
            <a:off x="2737225" y="9269925"/>
            <a:ext cx="7982658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 (figure by Riccardo Tommasini, 2023)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408ca2e30_0_1297"/>
          <p:cNvSpPr/>
          <p:nvPr/>
        </p:nvSpPr>
        <p:spPr>
          <a:xfrm>
            <a:off x="1697079" y="2897075"/>
            <a:ext cx="4112700" cy="623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450" lIns="144450" spcFirstLastPara="1" rIns="144450" wrap="square" tIns="1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31408ca2e30_0_1297"/>
          <p:cNvSpPr txBox="1"/>
          <p:nvPr>
            <p:ph type="title"/>
          </p:nvPr>
        </p:nvSpPr>
        <p:spPr>
          <a:xfrm>
            <a:off x="443252" y="706254"/>
            <a:ext cx="12116700" cy="93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Most central nodes in IMKG</a:t>
            </a:r>
            <a:endParaRPr/>
          </a:p>
        </p:txBody>
      </p:sp>
      <p:sp>
        <p:nvSpPr>
          <p:cNvPr id="536" name="Google Shape;536;g31408ca2e30_0_1297"/>
          <p:cNvSpPr txBox="1"/>
          <p:nvPr>
            <p:ph idx="1" type="body"/>
          </p:nvPr>
        </p:nvSpPr>
        <p:spPr>
          <a:xfrm>
            <a:off x="1849380" y="1891445"/>
            <a:ext cx="3960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200">
                <a:solidFill>
                  <a:schemeClr val="dk1"/>
                </a:solidFill>
              </a:rPr>
              <a:t>PageRank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537" name="Google Shape;537;g31408ca2e30_0_1297"/>
          <p:cNvSpPr txBox="1"/>
          <p:nvPr>
            <p:ph idx="1" type="body"/>
          </p:nvPr>
        </p:nvSpPr>
        <p:spPr>
          <a:xfrm>
            <a:off x="7345806" y="1891445"/>
            <a:ext cx="3960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200">
                <a:solidFill>
                  <a:schemeClr val="dk1"/>
                </a:solidFill>
              </a:rPr>
              <a:t>HITS authorities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538" name="Google Shape;538;g31408ca2e30_0_1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261" y="3218160"/>
            <a:ext cx="1693125" cy="89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31408ca2e30_0_1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9134" y="3784539"/>
            <a:ext cx="1629204" cy="204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31408ca2e30_0_12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7279" y="4884921"/>
            <a:ext cx="1629203" cy="272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31408ca2e30_0_1297"/>
          <p:cNvSpPr txBox="1"/>
          <p:nvPr>
            <p:ph idx="1" type="body"/>
          </p:nvPr>
        </p:nvSpPr>
        <p:spPr>
          <a:xfrm>
            <a:off x="2433611" y="4265455"/>
            <a:ext cx="81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900"/>
              <a:t>USA</a:t>
            </a:r>
            <a:endParaRPr b="1" sz="1900"/>
          </a:p>
        </p:txBody>
      </p:sp>
      <p:sp>
        <p:nvSpPr>
          <p:cNvPr id="542" name="Google Shape;542;g31408ca2e30_0_1297"/>
          <p:cNvSpPr txBox="1"/>
          <p:nvPr>
            <p:ph idx="1" type="body"/>
          </p:nvPr>
        </p:nvSpPr>
        <p:spPr>
          <a:xfrm>
            <a:off x="3981165" y="6507031"/>
            <a:ext cx="1365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900"/>
              <a:t>English</a:t>
            </a:r>
            <a:endParaRPr b="1" sz="1900"/>
          </a:p>
        </p:txBody>
      </p:sp>
      <p:sp>
        <p:nvSpPr>
          <p:cNvPr id="543" name="Google Shape;543;g31408ca2e30_0_1297"/>
          <p:cNvSpPr txBox="1"/>
          <p:nvPr>
            <p:ph idx="1" type="body"/>
          </p:nvPr>
        </p:nvSpPr>
        <p:spPr>
          <a:xfrm>
            <a:off x="2433629" y="8518387"/>
            <a:ext cx="10449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300"/>
              <a:t>human</a:t>
            </a:r>
            <a:endParaRPr b="1" sz="2300"/>
          </a:p>
        </p:txBody>
      </p:sp>
      <p:sp>
        <p:nvSpPr>
          <p:cNvPr id="544" name="Google Shape;544;g31408ca2e30_0_1297"/>
          <p:cNvSpPr/>
          <p:nvPr/>
        </p:nvSpPr>
        <p:spPr>
          <a:xfrm>
            <a:off x="7345806" y="2897075"/>
            <a:ext cx="3960300" cy="623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450" lIns="144450" spcFirstLastPara="1" rIns="144450" wrap="square" tIns="1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g31408ca2e30_0_12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78" y="3055295"/>
            <a:ext cx="2618416" cy="147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31408ca2e30_0_12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05417" y="6587848"/>
            <a:ext cx="1767889" cy="176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31408ca2e30_0_12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09377" y="5464382"/>
            <a:ext cx="1536273" cy="153627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1408ca2e30_0_1297"/>
          <p:cNvSpPr txBox="1"/>
          <p:nvPr>
            <p:ph idx="1" type="body"/>
          </p:nvPr>
        </p:nvSpPr>
        <p:spPr>
          <a:xfrm>
            <a:off x="8273943" y="4807091"/>
            <a:ext cx="17679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900"/>
              <a:t>kym:lolcats</a:t>
            </a:r>
            <a:endParaRPr b="1" sz="1900"/>
          </a:p>
        </p:txBody>
      </p:sp>
      <p:sp>
        <p:nvSpPr>
          <p:cNvPr id="549" name="Google Shape;549;g31408ca2e30_0_1297"/>
          <p:cNvSpPr txBox="1"/>
          <p:nvPr>
            <p:ph idx="1" type="body"/>
          </p:nvPr>
        </p:nvSpPr>
        <p:spPr>
          <a:xfrm>
            <a:off x="7581795" y="7957981"/>
            <a:ext cx="1536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900"/>
              <a:t>kym:nice-meme</a:t>
            </a:r>
            <a:endParaRPr b="1" sz="1900"/>
          </a:p>
        </p:txBody>
      </p:sp>
      <p:sp>
        <p:nvSpPr>
          <p:cNvPr id="550" name="Google Shape;550;g31408ca2e30_0_1297"/>
          <p:cNvSpPr txBox="1"/>
          <p:nvPr>
            <p:ph idx="1" type="body"/>
          </p:nvPr>
        </p:nvSpPr>
        <p:spPr>
          <a:xfrm>
            <a:off x="9118033" y="5408450"/>
            <a:ext cx="21165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900"/>
              <a:t>kym:x-shuts-up-the-queen-of-hearts</a:t>
            </a:r>
            <a:endParaRPr b="1" sz="1900"/>
          </a:p>
        </p:txBody>
      </p:sp>
      <p:sp>
        <p:nvSpPr>
          <p:cNvPr id="551" name="Google Shape;551;g31408ca2e30_0_1297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408ca2e30_0_1322"/>
          <p:cNvSpPr txBox="1"/>
          <p:nvPr>
            <p:ph type="title"/>
          </p:nvPr>
        </p:nvSpPr>
        <p:spPr>
          <a:xfrm>
            <a:off x="443252" y="706254"/>
            <a:ext cx="12116700" cy="93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Analytics: Most Memeable People ?</a:t>
            </a:r>
            <a:endParaRPr/>
          </a:p>
        </p:txBody>
      </p:sp>
      <p:pic>
        <p:nvPicPr>
          <p:cNvPr id="557" name="Google Shape;557;g31408ca2e30_0_1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118" y="2709742"/>
            <a:ext cx="3860325" cy="488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31408ca2e30_0_1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6465" y="2709742"/>
            <a:ext cx="4153439" cy="488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31408ca2e30_0_13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5932" y="2709742"/>
            <a:ext cx="3667309" cy="488974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1408ca2e30_0_1322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408ca2e30_0_1330"/>
          <p:cNvSpPr txBox="1"/>
          <p:nvPr>
            <p:ph type="title"/>
          </p:nvPr>
        </p:nvSpPr>
        <p:spPr>
          <a:xfrm>
            <a:off x="443252" y="706254"/>
            <a:ext cx="12116700" cy="93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566" name="Google Shape;566;g31408ca2e30_0_1330"/>
          <p:cNvSpPr txBox="1"/>
          <p:nvPr>
            <p:ph type="title"/>
          </p:nvPr>
        </p:nvSpPr>
        <p:spPr>
          <a:xfrm>
            <a:off x="443252" y="706254"/>
            <a:ext cx="12116700" cy="93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Analytics: Memes Based on Films?</a:t>
            </a:r>
            <a:endParaRPr/>
          </a:p>
        </p:txBody>
      </p:sp>
      <p:pic>
        <p:nvPicPr>
          <p:cNvPr id="567" name="Google Shape;567;g31408ca2e30_0_1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184" y="2570055"/>
            <a:ext cx="4099800" cy="230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31408ca2e30_0_13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309" y="6083506"/>
            <a:ext cx="2777258" cy="2777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g31408ca2e30_0_1330"/>
          <p:cNvCxnSpPr>
            <a:stCxn id="567" idx="2"/>
            <a:endCxn id="568" idx="1"/>
          </p:cNvCxnSpPr>
          <p:nvPr/>
        </p:nvCxnSpPr>
        <p:spPr>
          <a:xfrm flipH="1" rot="-5400000">
            <a:off x="3339784" y="5881489"/>
            <a:ext cx="2595900" cy="5853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70" name="Google Shape;570;g31408ca2e30_0_13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2676" y="2570055"/>
            <a:ext cx="2306099" cy="230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31408ca2e30_0_13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63313" y="6049141"/>
            <a:ext cx="1875787" cy="2777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g31408ca2e30_0_1330"/>
          <p:cNvCxnSpPr>
            <a:stCxn id="570" idx="2"/>
            <a:endCxn id="571" idx="1"/>
          </p:cNvCxnSpPr>
          <p:nvPr/>
        </p:nvCxnSpPr>
        <p:spPr>
          <a:xfrm flipH="1" rot="-5400000">
            <a:off x="8408676" y="5783204"/>
            <a:ext cx="2561700" cy="7476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3" name="Google Shape;573;g31408ca2e30_0_1330"/>
          <p:cNvSpPr txBox="1"/>
          <p:nvPr/>
        </p:nvSpPr>
        <p:spPr>
          <a:xfrm>
            <a:off x="0" y="3494538"/>
            <a:ext cx="1681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Memes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31408ca2e30_0_1330"/>
          <p:cNvSpPr txBox="1"/>
          <p:nvPr/>
        </p:nvSpPr>
        <p:spPr>
          <a:xfrm>
            <a:off x="158807" y="7345995"/>
            <a:ext cx="1681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Films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31408ca2e30_0_1330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408ca2e30_0_1344"/>
          <p:cNvSpPr txBox="1"/>
          <p:nvPr>
            <p:ph type="title"/>
          </p:nvPr>
        </p:nvSpPr>
        <p:spPr>
          <a:xfrm>
            <a:off x="443252" y="706254"/>
            <a:ext cx="12116700" cy="93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Analytics: Entities Common in Meme Captions</a:t>
            </a:r>
            <a:endParaRPr/>
          </a:p>
        </p:txBody>
      </p:sp>
      <p:pic>
        <p:nvPicPr>
          <p:cNvPr id="581" name="Google Shape;581;g31408ca2e30_0_1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70" y="3582883"/>
            <a:ext cx="4063500" cy="27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31408ca2e30_0_1344"/>
          <p:cNvSpPr txBox="1"/>
          <p:nvPr/>
        </p:nvSpPr>
        <p:spPr>
          <a:xfrm>
            <a:off x="1242274" y="7970900"/>
            <a:ext cx="20124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 fontScale="8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4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bling-bling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31408ca2e30_0_1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677" y="3726921"/>
            <a:ext cx="4303792" cy="242089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31408ca2e30_0_1344"/>
          <p:cNvSpPr txBox="1"/>
          <p:nvPr/>
        </p:nvSpPr>
        <p:spPr>
          <a:xfrm>
            <a:off x="5540101" y="7983330"/>
            <a:ext cx="24201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 fontScale="92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Kermit the Frog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g31408ca2e30_0_13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7487" y="2424697"/>
            <a:ext cx="3769028" cy="502537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31408ca2e30_0_1344"/>
          <p:cNvSpPr txBox="1"/>
          <p:nvPr/>
        </p:nvSpPr>
        <p:spPr>
          <a:xfrm>
            <a:off x="10410441" y="7970907"/>
            <a:ext cx="1414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50" lIns="144450" spcFirstLastPara="1" rIns="144450" wrap="square" tIns="1444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Batman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31408ca2e30_0_1344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408ca2e30_0_1355"/>
          <p:cNvSpPr txBox="1"/>
          <p:nvPr>
            <p:ph type="title"/>
          </p:nvPr>
        </p:nvSpPr>
        <p:spPr>
          <a:xfrm>
            <a:off x="262332" y="3908194"/>
            <a:ext cx="5825400" cy="19356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IMKG Analytics: Connections of Memes with Sponge Bob Square Pants</a:t>
            </a:r>
            <a:endParaRPr/>
          </a:p>
        </p:txBody>
      </p:sp>
      <p:pic>
        <p:nvPicPr>
          <p:cNvPr id="593" name="Google Shape;593;g31408ca2e30_0_1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688" y="124851"/>
            <a:ext cx="6536758" cy="687588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31408ca2e30_0_1355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1408ca2e30_0_1422"/>
          <p:cNvSpPr txBox="1"/>
          <p:nvPr>
            <p:ph type="title"/>
          </p:nvPr>
        </p:nvSpPr>
        <p:spPr>
          <a:xfrm>
            <a:off x="113682" y="210181"/>
            <a:ext cx="12534000" cy="93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</a:pPr>
            <a:r>
              <a:rPr lang="en-US"/>
              <a:t>Clustering memes based on their content</a:t>
            </a:r>
            <a:endParaRPr/>
          </a:p>
        </p:txBody>
      </p:sp>
      <p:sp>
        <p:nvSpPr>
          <p:cNvPr id="600" name="Google Shape;600;g31408ca2e30_0_1422"/>
          <p:cNvSpPr txBox="1"/>
          <p:nvPr>
            <p:ph idx="11" type="ftr"/>
          </p:nvPr>
        </p:nvSpPr>
        <p:spPr>
          <a:xfrm>
            <a:off x="1917240" y="12047387"/>
            <a:ext cx="78762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Faculty of Sciences</a:t>
            </a:r>
            <a:endParaRPr/>
          </a:p>
        </p:txBody>
      </p:sp>
      <p:sp>
        <p:nvSpPr>
          <p:cNvPr id="601" name="Google Shape;601;g31408ca2e30_0_1422"/>
          <p:cNvSpPr txBox="1"/>
          <p:nvPr>
            <p:ph idx="12" type="sldNum"/>
          </p:nvPr>
        </p:nvSpPr>
        <p:spPr>
          <a:xfrm>
            <a:off x="512707" y="12047389"/>
            <a:ext cx="8919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pic>
        <p:nvPicPr>
          <p:cNvPr id="602" name="Google Shape;602;g31408ca2e30_0_1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907381"/>
            <a:ext cx="12698404" cy="39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31408ca2e30_0_1422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31408ca2e30_0_1422"/>
          <p:cNvSpPr txBox="1"/>
          <p:nvPr/>
        </p:nvSpPr>
        <p:spPr>
          <a:xfrm>
            <a:off x="3666800" y="8211900"/>
            <a:ext cx="6176700" cy="632700"/>
          </a:xfrm>
          <a:prstGeom prst="rect">
            <a:avLst/>
          </a:prstGeom>
          <a:solidFill>
            <a:srgbClr val="8E4DA4"/>
          </a:solidFill>
          <a:ln cap="flat" cmpd="sng" w="9525">
            <a:solidFill>
              <a:srgbClr val="8E4DA4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rotWithShape="0" algn="ctr" dir="2700000" dist="127000">
              <a:srgbClr val="000000">
                <a:alpha val="4710"/>
              </a:srgbClr>
            </a:outerShdw>
          </a:effectLst>
        </p:spPr>
        <p:txBody>
          <a:bodyPr anchorCtr="0" anchor="t" bIns="54150" lIns="108325" spcFirstLastPara="1" rIns="108325" wrap="square" tIns="5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Bloem, T. &amp; Ilievski, F. (202</a:t>
            </a:r>
            <a:r>
              <a:rPr i="1"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1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). Clustering Internet Memes Through Template Matching and Multi-Dimensional Similarity. </a:t>
            </a:r>
            <a:r>
              <a:rPr i="1"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ICWSM.</a:t>
            </a:r>
            <a:endParaRPr b="0" i="1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408ca2e30_0_1431"/>
          <p:cNvSpPr txBox="1"/>
          <p:nvPr>
            <p:ph idx="11" type="ftr"/>
          </p:nvPr>
        </p:nvSpPr>
        <p:spPr>
          <a:xfrm>
            <a:off x="1917240" y="12047387"/>
            <a:ext cx="78762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Faculty of Sciences</a:t>
            </a:r>
            <a:endParaRPr/>
          </a:p>
        </p:txBody>
      </p:sp>
      <p:sp>
        <p:nvSpPr>
          <p:cNvPr id="610" name="Google Shape;610;g31408ca2e30_0_1431"/>
          <p:cNvSpPr txBox="1"/>
          <p:nvPr>
            <p:ph idx="12" type="sldNum"/>
          </p:nvPr>
        </p:nvSpPr>
        <p:spPr>
          <a:xfrm>
            <a:off x="512707" y="12047389"/>
            <a:ext cx="8919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611" name="Google Shape;611;g31408ca2e30_0_1431"/>
          <p:cNvSpPr txBox="1"/>
          <p:nvPr/>
        </p:nvSpPr>
        <p:spPr>
          <a:xfrm>
            <a:off x="3666800" y="8204735"/>
            <a:ext cx="6176700" cy="632700"/>
          </a:xfrm>
          <a:prstGeom prst="rect">
            <a:avLst/>
          </a:prstGeom>
          <a:solidFill>
            <a:srgbClr val="8E4DA4"/>
          </a:solidFill>
          <a:ln cap="flat" cmpd="sng" w="9525">
            <a:solidFill>
              <a:srgbClr val="8E4DA4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rotWithShape="0" algn="ctr" dir="2700000" dist="127000">
              <a:srgbClr val="000000">
                <a:alpha val="4705"/>
              </a:srgbClr>
            </a:outerShdw>
          </a:effectLst>
        </p:spPr>
        <p:txBody>
          <a:bodyPr anchorCtr="0" anchor="t" bIns="54150" lIns="108325" spcFirstLastPara="1" rIns="108325" wrap="square" tIns="54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Bloem, T. &amp; Ilievski, F. (202</a:t>
            </a:r>
            <a:r>
              <a:rPr i="1"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1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). Clustering Internet Memes Through Template Matching and Multi-Dimensional Similarity. </a:t>
            </a:r>
            <a:r>
              <a:rPr i="1"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ICWSM.</a:t>
            </a:r>
            <a:endParaRPr b="0" i="1" sz="1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g31408ca2e30_0_1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917456"/>
            <a:ext cx="12698404" cy="3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31408ca2e30_0_1431"/>
          <p:cNvSpPr/>
          <p:nvPr/>
        </p:nvSpPr>
        <p:spPr>
          <a:xfrm>
            <a:off x="4776252" y="926991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31408ca2e30_0_1431"/>
          <p:cNvSpPr txBox="1"/>
          <p:nvPr>
            <p:ph type="title"/>
          </p:nvPr>
        </p:nvSpPr>
        <p:spPr>
          <a:xfrm>
            <a:off x="113682" y="210181"/>
            <a:ext cx="12534000" cy="9327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55950" lIns="298575" spcFirstLastPara="1" rIns="255950" wrap="square" tIns="2559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</a:pPr>
            <a:r>
              <a:rPr lang="en-US"/>
              <a:t>Clustering memes based on their content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a24df49e98_0_137"/>
          <p:cNvSpPr/>
          <p:nvPr/>
        </p:nvSpPr>
        <p:spPr>
          <a:xfrm>
            <a:off x="650080" y="593183"/>
            <a:ext cx="117018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/>
              <a:t>Concluding remarks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3a24df49e98_0_137"/>
          <p:cNvSpPr/>
          <p:nvPr/>
        </p:nvSpPr>
        <p:spPr>
          <a:xfrm>
            <a:off x="650075" y="2281675"/>
            <a:ext cx="12162900" cy="6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Network analysis methods are important to gain insights into the structural properties of a network</a:t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Centrality metrics (HITS, PageRank, betweenness) capture node importance</a:t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Community detection methods (cliques, modularity) capture informative groups in the network</a:t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Network analysis is broadly applicable in terms of formats (forums, memes, SM posts) and phenomena (misinformation, hate speech, virality)</a:t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In practice it makes sense to combine with content analysis (sentiment, entity detection, visual features, …)</a:t>
            </a:r>
            <a:endParaRPr sz="2900"/>
          </a:p>
        </p:txBody>
      </p:sp>
      <p:sp>
        <p:nvSpPr>
          <p:cNvPr id="621" name="Google Shape;621;g3a24df49e98_0_137"/>
          <p:cNvSpPr/>
          <p:nvPr/>
        </p:nvSpPr>
        <p:spPr>
          <a:xfrm>
            <a:off x="4776252" y="9269559"/>
            <a:ext cx="3826656" cy="3984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Filip Ilievski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24df49e98_0_269"/>
          <p:cNvSpPr txBox="1"/>
          <p:nvPr/>
        </p:nvSpPr>
        <p:spPr>
          <a:xfrm>
            <a:off x="0" y="254000"/>
            <a:ext cx="129363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Gill Sans"/>
              <a:buNone/>
            </a:pPr>
            <a:r>
              <a:rPr b="1" i="0" lang="en-US" sz="7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Example Topics as Inspiration (from previous years)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3a24df49e98_0_269"/>
          <p:cNvSpPr txBox="1"/>
          <p:nvPr/>
        </p:nvSpPr>
        <p:spPr>
          <a:xfrm>
            <a:off x="1270000" y="2254200"/>
            <a:ext cx="11232300" cy="6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b="1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trends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over time &amp; place in the online debate on hot </a:t>
            </a:r>
            <a:r>
              <a:rPr b="1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topics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○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COVID policies vs metrics, vaccinations in general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○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Climate change, immigration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○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gun policies in the USA, effect of school shootings;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b="1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analysis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social media </a:t>
            </a:r>
            <a:r>
              <a:rPr b="1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discourse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regarding product x, in correlation with marketing campaigns, newsworthy events, stock market fluctuations;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</a:t>
            </a:r>
            <a:r>
              <a:rPr b="1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impact of social media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on voting campaigns in the USA and in the Netherlands; on Brexit, etc.</a:t>
            </a:r>
            <a:endParaRPr b="1"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✔"/>
            </a:pP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study of (new) ethical issues: </a:t>
            </a: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clickbaiting, fake news, post-truth, echo chambers, censorship, surveillance, polarization, </a:t>
            </a: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toxicity, propaganda, disinformation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g3a24df49e98_0_269"/>
          <p:cNvSpPr txBox="1"/>
          <p:nvPr/>
        </p:nvSpPr>
        <p:spPr>
          <a:xfrm>
            <a:off x="3005875" y="9269400"/>
            <a:ext cx="6972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F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3a24df49e98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5" y="9018587"/>
            <a:ext cx="2468562" cy="73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24df49e98_0_303"/>
          <p:cNvSpPr txBox="1"/>
          <p:nvPr/>
        </p:nvSpPr>
        <p:spPr>
          <a:xfrm>
            <a:off x="1270000" y="254000"/>
            <a:ext cx="104649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Gill Sans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Course Rules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3a24df49e98_0_303"/>
          <p:cNvSpPr txBox="1"/>
          <p:nvPr/>
        </p:nvSpPr>
        <p:spPr>
          <a:xfrm>
            <a:off x="741362" y="2644775"/>
            <a:ext cx="118665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075" lIns="127075" spcFirstLastPara="1" rIns="127075" wrap="square" tIns="127075">
            <a:noAutofit/>
          </a:bodyPr>
          <a:lstStyle/>
          <a:p>
            <a:pPr indent="-571500" lvl="0" marL="836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ill Sans"/>
              <a:buChar char="✔"/>
            </a:pP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Project work in groups of max 4</a:t>
            </a:r>
            <a:endParaRPr b="0" i="0" sz="3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ill Sans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Grades will be mostly (</a:t>
            </a: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80%)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group grades</a:t>
            </a:r>
            <a:endParaRPr b="0" i="0" sz="3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2" marL="1371600" rtl="0" algn="l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■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Research paper: 50%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2" marL="1371600" rtl="0" algn="l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■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Notebook with code &amp; data:  15%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2" marL="1371600" rtl="0" algn="l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■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Final (video) presentation: 5%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ill Sans"/>
              <a:buChar char="○"/>
            </a:pPr>
            <a:r>
              <a:rPr b="1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everybody contributes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proportionally</a:t>
            </a:r>
            <a:endParaRPr b="0" i="0" sz="3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ill Sans"/>
              <a:buChar char="○"/>
            </a:pPr>
            <a:r>
              <a:rPr b="1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consensus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about who did what (</a:t>
            </a: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required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0" i="0" sz="3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ill Sans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20% of the grade based on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individual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contribution</a:t>
            </a:r>
            <a:endParaRPr b="0" i="0" sz="3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ill Sans"/>
              <a:buChar char="✔"/>
            </a:pP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Every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suspicion of fraud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will be reported to the exam committee</a:t>
            </a:r>
            <a:endParaRPr b="0" i="0" sz="3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8" name="Google Shape;248;g3a24df49e98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5" y="9018587"/>
            <a:ext cx="2468562" cy="7350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a24df49e98_0_303"/>
          <p:cNvSpPr txBox="1"/>
          <p:nvPr/>
        </p:nvSpPr>
        <p:spPr>
          <a:xfrm>
            <a:off x="3005875" y="9269400"/>
            <a:ext cx="6972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F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ilip Ilievski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d96a86e62_0_387"/>
          <p:cNvSpPr/>
          <p:nvPr/>
        </p:nvSpPr>
        <p:spPr>
          <a:xfrm>
            <a:off x="0" y="0"/>
            <a:ext cx="13004700" cy="84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g18d96a86e62_0_387"/>
          <p:cNvSpPr txBox="1"/>
          <p:nvPr>
            <p:ph idx="1" type="subTitle"/>
          </p:nvPr>
        </p:nvSpPr>
        <p:spPr>
          <a:xfrm>
            <a:off x="0" y="5057775"/>
            <a:ext cx="13004700" cy="849300"/>
          </a:xfrm>
          <a:prstGeom prst="rect">
            <a:avLst/>
          </a:prstGeom>
          <a:solidFill>
            <a:srgbClr val="5983B0">
              <a:alpha val="47058"/>
            </a:srgbClr>
          </a:solidFill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</a:pPr>
            <a:r>
              <a:rPr b="1" lang="en-US"/>
              <a:t>Introduction &amp; </a:t>
            </a:r>
            <a:r>
              <a:rPr b="1" lang="en-US"/>
              <a:t>Recap</a:t>
            </a:r>
            <a:endParaRPr/>
          </a:p>
        </p:txBody>
      </p:sp>
      <p:pic>
        <p:nvPicPr>
          <p:cNvPr id="256" name="Google Shape;256;g18d96a86e62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5" y="8562975"/>
            <a:ext cx="3998912" cy="118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d96a86e62_0_5"/>
          <p:cNvSpPr txBox="1"/>
          <p:nvPr/>
        </p:nvSpPr>
        <p:spPr>
          <a:xfrm>
            <a:off x="355600" y="254000"/>
            <a:ext cx="122175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Gill Sans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SNS: Features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8d96a86e62_0_5"/>
          <p:cNvSpPr txBox="1"/>
          <p:nvPr/>
        </p:nvSpPr>
        <p:spPr>
          <a:xfrm>
            <a:off x="381000" y="2428875"/>
            <a:ext cx="49785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-571500" lvl="0" marL="8874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Gill Sans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Personal </a:t>
            </a:r>
            <a:r>
              <a:rPr b="1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proﬁles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Gill Sans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Establishing</a:t>
            </a:r>
            <a:r>
              <a:rPr b="0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online connections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Gill Sans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Participating</a:t>
            </a:r>
            <a:r>
              <a:rPr b="0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in online 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Gill Sans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Communicating</a:t>
            </a:r>
            <a:r>
              <a:rPr b="0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with online connections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Gill Sans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Sharing</a:t>
            </a:r>
            <a:r>
              <a:rPr b="0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user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Gill Sans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Expressing</a:t>
            </a:r>
            <a:r>
              <a:rPr b="0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opinions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Gill Sans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Finding</a:t>
            </a:r>
            <a:r>
              <a:rPr b="0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887412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Gill Sans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Retaining</a:t>
            </a:r>
            <a:r>
              <a:rPr b="0" i="0" lang="en-US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18d96a86e6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5925" y="2428875"/>
            <a:ext cx="7505700" cy="5907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8d96a86e62_0_5"/>
          <p:cNvSpPr txBox="1"/>
          <p:nvPr/>
        </p:nvSpPr>
        <p:spPr>
          <a:xfrm>
            <a:off x="4572000" y="9269412"/>
            <a:ext cx="4236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Social Web 202</a:t>
            </a:r>
            <a:r>
              <a:rPr lang="en-US" sz="20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Davide Ceolin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18d96a86e62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2562" y="9051925"/>
            <a:ext cx="1458911" cy="7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8d96a86e62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37" y="9018587"/>
            <a:ext cx="2468562" cy="73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a202159ffa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128" y="774593"/>
            <a:ext cx="10537991" cy="820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a202159ffa_0_31"/>
          <p:cNvSpPr/>
          <p:nvPr/>
        </p:nvSpPr>
        <p:spPr>
          <a:xfrm>
            <a:off x="4776252" y="9268839"/>
            <a:ext cx="3825954" cy="39808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Web 202</a:t>
            </a:r>
            <a:r>
              <a:rPr lang="en-US" sz="2000">
                <a:solidFill>
                  <a:srgbClr val="7F7F7F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Davide Ceolin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3a202159ffa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1092" y="9051435"/>
            <a:ext cx="1457763" cy="78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a202159ffa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49" y="9018320"/>
            <a:ext cx="2467034" cy="73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VU layout">
  <a:themeElements>
    <a:clrScheme name="VU colors">
      <a:dk1>
        <a:srgbClr val="000000"/>
      </a:dk1>
      <a:lt1>
        <a:srgbClr val="0089CF"/>
      </a:lt1>
      <a:dk2>
        <a:srgbClr val="0089CF"/>
      </a:dk2>
      <a:lt2>
        <a:srgbClr val="FFFFFF"/>
      </a:lt2>
      <a:accent1>
        <a:srgbClr val="0089CF"/>
      </a:accent1>
      <a:accent2>
        <a:srgbClr val="4FAF48"/>
      </a:accent2>
      <a:accent3>
        <a:srgbClr val="E8692D"/>
      </a:accent3>
      <a:accent4>
        <a:srgbClr val="8E4DA4"/>
      </a:accent4>
      <a:accent5>
        <a:srgbClr val="F3BA30"/>
      </a:accent5>
      <a:accent6>
        <a:srgbClr val="66666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1601-01-01T00:00:00Z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